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438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‹N›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‹N›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‹N›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‹N›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‹N›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19455" y="9947846"/>
            <a:ext cx="6119495" cy="0"/>
          </a:xfrm>
          <a:custGeom>
            <a:avLst/>
            <a:gdLst/>
            <a:ahLst/>
            <a:cxnLst/>
            <a:rect l="l" t="t" r="r" b="b"/>
            <a:pathLst>
              <a:path w="6119495">
                <a:moveTo>
                  <a:pt x="0" y="0"/>
                </a:moveTo>
                <a:lnTo>
                  <a:pt x="6119495" y="0"/>
                </a:lnTo>
              </a:path>
            </a:pathLst>
          </a:custGeom>
          <a:ln w="6350">
            <a:solidFill>
              <a:srgbClr val="0066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8342" y="9969182"/>
            <a:ext cx="1769110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37070" y="9969182"/>
            <a:ext cx="228600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rgbClr val="0366C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‹N›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40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8.xml"/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5.xml"/><Relationship Id="rId11" Type="http://schemas.openxmlformats.org/officeDocument/2006/relationships/slide" Target="slide13.xml"/><Relationship Id="rId5" Type="http://schemas.openxmlformats.org/officeDocument/2006/relationships/slide" Target="slide4.xml"/><Relationship Id="rId10" Type="http://schemas.openxmlformats.org/officeDocument/2006/relationships/slide" Target="slide11.xml"/><Relationship Id="rId4" Type="http://schemas.openxmlformats.org/officeDocument/2006/relationships/slide" Target="slide3.xml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it.istruzione.unica" TargetMode="External"/><Relationship Id="rId2" Type="http://schemas.openxmlformats.org/officeDocument/2006/relationships/hyperlink" Target="https://apps.apple.com/us/app/unica-istruzione/id6467015205" TargetMode="Externa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gid.gov.it/it/agenzia/stampa-e-comunicazione/notizie/2022/03/07/agid-adotta-linee-guida-spid-minori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4857" y="2392371"/>
            <a:ext cx="2869809" cy="129779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8342" y="6218554"/>
            <a:ext cx="362712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dirty="0">
                <a:solidFill>
                  <a:srgbClr val="0066CC"/>
                </a:solidFill>
                <a:latin typeface="Calibri"/>
                <a:cs typeface="Calibri"/>
              </a:rPr>
              <a:t>APP</a:t>
            </a:r>
            <a:r>
              <a:rPr sz="1400" b="1" i="1" spc="12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0066CC"/>
                </a:solidFill>
                <a:latin typeface="Calibri"/>
                <a:cs typeface="Calibri"/>
              </a:rPr>
              <a:t>UNICA</a:t>
            </a:r>
            <a:r>
              <a:rPr sz="1400" b="1" i="1" spc="13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0066CC"/>
                </a:solidFill>
                <a:latin typeface="Calibri"/>
                <a:cs typeface="Calibri"/>
              </a:rPr>
              <a:t>ISTRUZIONE</a:t>
            </a:r>
            <a:r>
              <a:rPr sz="1400" b="1" i="1" spc="12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0066CC"/>
                </a:solidFill>
                <a:latin typeface="Calibri"/>
                <a:cs typeface="Calibri"/>
              </a:rPr>
              <a:t>-</a:t>
            </a:r>
            <a:r>
              <a:rPr sz="1400" b="1" i="1" spc="8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0066CC"/>
                </a:solidFill>
                <a:latin typeface="Calibri"/>
                <a:cs typeface="Calibri"/>
              </a:rPr>
              <a:t>GUIDA</a:t>
            </a:r>
            <a:r>
              <a:rPr sz="1400" b="1" i="1" spc="9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b="1" i="1" dirty="0">
                <a:solidFill>
                  <a:srgbClr val="0066CC"/>
                </a:solidFill>
                <a:latin typeface="Calibri"/>
                <a:cs typeface="Calibri"/>
              </a:rPr>
              <a:t>PER</a:t>
            </a:r>
            <a:r>
              <a:rPr sz="1400" b="1" i="1" spc="12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b="1" i="1" spc="-10" dirty="0">
                <a:solidFill>
                  <a:srgbClr val="0066CC"/>
                </a:solidFill>
                <a:latin typeface="Calibri"/>
                <a:cs typeface="Calibri"/>
              </a:rPr>
              <a:t>STUDENTI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</a:t>
            </a:fld>
            <a:endParaRPr spc="-25" dirty="0"/>
          </a:p>
        </p:txBody>
      </p:sp>
      <p:sp>
        <p:nvSpPr>
          <p:cNvPr id="4" name="object 4"/>
          <p:cNvSpPr txBox="1"/>
          <p:nvPr/>
        </p:nvSpPr>
        <p:spPr>
          <a:xfrm>
            <a:off x="708342" y="7959090"/>
            <a:ext cx="22396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Versione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1.0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–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novembre</a:t>
            </a:r>
            <a:r>
              <a:rPr sz="1400" spc="-20" dirty="0">
                <a:latin typeface="Calibri"/>
                <a:cs typeface="Calibri"/>
              </a:rPr>
              <a:t> 2023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46165" cy="2738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Unica</a:t>
            </a:r>
            <a:endParaRPr sz="1800">
              <a:latin typeface="Calibri"/>
              <a:cs typeface="Calibri"/>
            </a:endParaRPr>
          </a:p>
          <a:p>
            <a:pPr marL="12700" marR="7620" algn="just">
              <a:lnSpc>
                <a:spcPct val="102000"/>
              </a:lnSpc>
              <a:spcBef>
                <a:spcPts val="1805"/>
              </a:spcBef>
            </a:pPr>
            <a:r>
              <a:rPr sz="1400" dirty="0">
                <a:latin typeface="Calibri"/>
                <a:cs typeface="Calibri"/>
              </a:rPr>
              <a:t>Unica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è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piattaforma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Ministero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dell’Istruzione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Merito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supporto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una </a:t>
            </a:r>
            <a:r>
              <a:rPr sz="1400" dirty="0">
                <a:latin typeface="Calibri"/>
                <a:cs typeface="Calibri"/>
              </a:rPr>
              <a:t>nuova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alleanza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educativa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 il mondo della scuola 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famiglie,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mette al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centro studentesse</a:t>
            </a:r>
            <a:r>
              <a:rPr sz="1400" dirty="0">
                <a:latin typeface="Calibri"/>
                <a:cs typeface="Calibri"/>
              </a:rPr>
              <a:t> e </a:t>
            </a:r>
            <a:r>
              <a:rPr sz="1400" spc="-10" dirty="0">
                <a:latin typeface="Calibri"/>
                <a:cs typeface="Calibri"/>
              </a:rPr>
              <a:t>studenti.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990"/>
              </a:spcBef>
            </a:pPr>
            <a:r>
              <a:rPr sz="1400" dirty="0">
                <a:latin typeface="Calibri"/>
                <a:cs typeface="Calibri"/>
              </a:rPr>
              <a:t>Raccogliendo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spazio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servizi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informazioni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utili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inerenti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mondo </a:t>
            </a:r>
            <a:r>
              <a:rPr sz="1400" dirty="0">
                <a:latin typeface="Calibri"/>
                <a:cs typeface="Calibri"/>
              </a:rPr>
              <a:t>della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scuola,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incoraggia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partecipazione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attiva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famiglie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studenti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alla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vita </a:t>
            </a:r>
            <a:r>
              <a:rPr sz="1400" dirty="0">
                <a:latin typeface="Calibri"/>
                <a:cs typeface="Calibri"/>
              </a:rPr>
              <a:t>scolastica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tutte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iniziative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connesse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percorso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educativo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formativo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ragazze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ragazzi.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All'interno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è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prevista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sezione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dedicata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all’orientamento,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aiutare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20"/>
              </a:spcBef>
            </a:pPr>
            <a:r>
              <a:rPr sz="1400" spc="-10" dirty="0">
                <a:latin typeface="Calibri"/>
                <a:cs typeface="Calibri"/>
              </a:rPr>
              <a:t>studentesse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studenti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compiere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scelte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consapevoli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loro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futuro.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</a:t>
            </a:fld>
            <a:endParaRPr spc="-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37910" cy="431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Sommario</a:t>
            </a:r>
            <a:endParaRPr sz="1800">
              <a:latin typeface="Calibri"/>
              <a:cs typeface="Calibri"/>
            </a:endParaRPr>
          </a:p>
          <a:p>
            <a:pPr marL="190500" marR="5080" algn="r">
              <a:lnSpc>
                <a:spcPct val="120700"/>
              </a:lnSpc>
              <a:spcBef>
                <a:spcPts val="1490"/>
              </a:spcBef>
            </a:pPr>
            <a:r>
              <a:rPr sz="1400" i="1" dirty="0">
                <a:latin typeface="Calibri"/>
                <a:cs typeface="Calibri"/>
                <a:hlinkClick r:id="rId2" action="ppaction://hlinksldjump"/>
              </a:rPr>
              <a:t>APP</a:t>
            </a:r>
            <a:r>
              <a:rPr sz="1400" i="1" spc="15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i="1" dirty="0">
                <a:latin typeface="Calibri"/>
                <a:cs typeface="Calibri"/>
                <a:hlinkClick r:id="rId2" action="ppaction://hlinksldjump"/>
              </a:rPr>
              <a:t>UNICA</a:t>
            </a:r>
            <a:r>
              <a:rPr sz="1400" i="1" spc="14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i="1" dirty="0">
                <a:latin typeface="Calibri"/>
                <a:cs typeface="Calibri"/>
                <a:hlinkClick r:id="rId2" action="ppaction://hlinksldjump"/>
              </a:rPr>
              <a:t>ISTRUZIONE</a:t>
            </a:r>
            <a:r>
              <a:rPr sz="1400" i="1" spc="18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i="1" dirty="0">
                <a:latin typeface="Calibri"/>
                <a:cs typeface="Calibri"/>
                <a:hlinkClick r:id="rId2" action="ppaction://hlinksldjump"/>
              </a:rPr>
              <a:t>-</a:t>
            </a:r>
            <a:r>
              <a:rPr sz="1400" i="1" spc="15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i="1" dirty="0">
                <a:latin typeface="Calibri"/>
                <a:cs typeface="Calibri"/>
                <a:hlinkClick r:id="rId2" action="ppaction://hlinksldjump"/>
              </a:rPr>
              <a:t>GUIDA</a:t>
            </a:r>
            <a:r>
              <a:rPr sz="1400" i="1" spc="14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i="1" dirty="0">
                <a:latin typeface="Calibri"/>
                <a:cs typeface="Calibri"/>
                <a:hlinkClick r:id="rId2" action="ppaction://hlinksldjump"/>
              </a:rPr>
              <a:t>PER</a:t>
            </a:r>
            <a:r>
              <a:rPr sz="1400" i="1" spc="14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i="1" dirty="0">
                <a:latin typeface="Calibri"/>
                <a:cs typeface="Calibri"/>
                <a:hlinkClick r:id="rId2" action="ppaction://hlinksldjump"/>
              </a:rPr>
              <a:t>STUDENTI</a:t>
            </a:r>
            <a:r>
              <a:rPr sz="1400" i="1" spc="-100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2" action="ppaction://hlinksldjump"/>
              </a:rPr>
              <a:t>...................................................</a:t>
            </a:r>
            <a:r>
              <a:rPr sz="1400" spc="-35" dirty="0">
                <a:latin typeface="Calibri"/>
                <a:cs typeface="Calibri"/>
                <a:hlinkClick r:id="rId2" action="ppaction://hlinksldjump"/>
              </a:rPr>
              <a:t> </a:t>
            </a:r>
            <a:r>
              <a:rPr sz="1400" spc="-50" dirty="0">
                <a:latin typeface="Calibri"/>
                <a:cs typeface="Calibri"/>
                <a:hlinkClick r:id="rId2" action="ppaction://hlinksldjump"/>
              </a:rPr>
              <a:t>1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  <a:hlinkClick r:id="rId3" action="ppaction://hlinksldjump"/>
              </a:rPr>
              <a:t>Unica</a:t>
            </a:r>
            <a:r>
              <a:rPr sz="1400" spc="195" dirty="0"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3" action="ppaction://hlinksldjump"/>
              </a:rPr>
              <a:t>.........................................................................................................................</a:t>
            </a:r>
            <a:r>
              <a:rPr sz="1400" spc="245" dirty="0">
                <a:latin typeface="Calibri"/>
                <a:cs typeface="Calibri"/>
                <a:hlinkClick r:id="rId3" action="ppaction://hlinksldjump"/>
              </a:rPr>
              <a:t> </a:t>
            </a:r>
            <a:r>
              <a:rPr sz="1400" spc="-50" dirty="0">
                <a:latin typeface="Calibri"/>
                <a:cs typeface="Calibri"/>
                <a:hlinkClick r:id="rId3" action="ppaction://hlinksldjump"/>
              </a:rPr>
              <a:t>2</a:t>
            </a:r>
            <a:endParaRPr sz="14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320"/>
              </a:spcBef>
            </a:pPr>
            <a:r>
              <a:rPr sz="1400" spc="-10" dirty="0">
                <a:latin typeface="Calibri"/>
                <a:cs typeface="Calibri"/>
                <a:hlinkClick r:id="rId4" action="ppaction://hlinksldjump"/>
              </a:rPr>
              <a:t>Sommario..................................................................................................................</a:t>
            </a:r>
            <a:r>
              <a:rPr sz="1400" spc="135" dirty="0">
                <a:latin typeface="Calibri"/>
                <a:cs typeface="Calibri"/>
                <a:hlinkClick r:id="rId4" action="ppaction://hlinksldjump"/>
              </a:rPr>
              <a:t>  </a:t>
            </a:r>
            <a:r>
              <a:rPr sz="1400" spc="-50" dirty="0">
                <a:latin typeface="Calibri"/>
                <a:cs typeface="Calibri"/>
                <a:hlinkClick r:id="rId4" action="ppaction://hlinksldjump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73355" marR="5080" indent="-173355" algn="r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173355" algn="l"/>
              </a:tabLst>
            </a:pPr>
            <a:r>
              <a:rPr sz="1400" spc="-10" dirty="0">
                <a:latin typeface="Calibri"/>
                <a:cs typeface="Calibri"/>
                <a:hlinkClick r:id="rId5" action="ppaction://hlinksldjump"/>
              </a:rPr>
              <a:t>Introduzione..........................................................................................................</a:t>
            </a:r>
            <a:r>
              <a:rPr sz="1400" spc="90" dirty="0">
                <a:latin typeface="Calibri"/>
                <a:cs typeface="Calibri"/>
                <a:hlinkClick r:id="rId5" action="ppaction://hlinksldjump"/>
              </a:rPr>
              <a:t>  </a:t>
            </a:r>
            <a:r>
              <a:rPr sz="1400" spc="-50" dirty="0">
                <a:latin typeface="Calibri"/>
                <a:cs typeface="Calibri"/>
                <a:hlinkClick r:id="rId5" action="ppaction://hlinksldjump"/>
              </a:rPr>
              <a:t>4</a:t>
            </a:r>
            <a:endParaRPr sz="1400">
              <a:latin typeface="Calibri"/>
              <a:cs typeface="Calibri"/>
            </a:endParaRPr>
          </a:p>
          <a:p>
            <a:pPr marL="173355" marR="5080" indent="-173355" algn="r">
              <a:lnSpc>
                <a:spcPct val="100000"/>
              </a:lnSpc>
              <a:spcBef>
                <a:spcPts val="345"/>
              </a:spcBef>
              <a:buAutoNum type="arabicPeriod"/>
              <a:tabLst>
                <a:tab pos="173355" algn="l"/>
              </a:tabLst>
            </a:pPr>
            <a:r>
              <a:rPr sz="1400" dirty="0">
                <a:latin typeface="Calibri"/>
                <a:cs typeface="Calibri"/>
                <a:hlinkClick r:id="rId6" action="ppaction://hlinksldjump"/>
              </a:rPr>
              <a:t>App</a:t>
            </a:r>
            <a:r>
              <a:rPr sz="1400" spc="140" dirty="0">
                <a:latin typeface="Calibri"/>
                <a:cs typeface="Calibri"/>
                <a:hlinkClick r:id="rId6" action="ppaction://hlinksldjump"/>
              </a:rPr>
              <a:t> </a:t>
            </a:r>
            <a:r>
              <a:rPr sz="1400" dirty="0">
                <a:latin typeface="Calibri"/>
                <a:cs typeface="Calibri"/>
                <a:hlinkClick r:id="rId6" action="ppaction://hlinksldjump"/>
              </a:rPr>
              <a:t>Unica</a:t>
            </a:r>
            <a:r>
              <a:rPr sz="1400" spc="155" dirty="0">
                <a:latin typeface="Calibri"/>
                <a:cs typeface="Calibri"/>
                <a:hlinkClick r:id="rId6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6" action="ppaction://hlinksldjump"/>
              </a:rPr>
              <a:t>Istruzione</a:t>
            </a:r>
            <a:r>
              <a:rPr sz="1400" spc="-175" dirty="0">
                <a:latin typeface="Calibri"/>
                <a:cs typeface="Calibri"/>
                <a:hlinkClick r:id="rId6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</a:t>
            </a:r>
            <a:r>
              <a:rPr sz="1400" spc="5" dirty="0">
                <a:latin typeface="Calibri"/>
                <a:cs typeface="Calibri"/>
                <a:hlinkClick r:id="rId6" action="ppaction://hlinksldjump"/>
              </a:rPr>
              <a:t> </a:t>
            </a:r>
            <a:r>
              <a:rPr sz="1400" spc="-50" dirty="0">
                <a:latin typeface="Calibri"/>
                <a:cs typeface="Calibri"/>
                <a:hlinkClick r:id="rId6" action="ppaction://hlinksldjump"/>
              </a:rPr>
              <a:t>5</a:t>
            </a:r>
            <a:endParaRPr sz="1400">
              <a:latin typeface="Calibri"/>
              <a:cs typeface="Calibri"/>
            </a:endParaRPr>
          </a:p>
          <a:p>
            <a:pPr marL="262255" marR="5080" lvl="1" indent="-262255" algn="r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262255" algn="l"/>
              </a:tabLst>
            </a:pPr>
            <a:r>
              <a:rPr sz="1400" spc="-10" dirty="0">
                <a:latin typeface="Calibri"/>
                <a:cs typeface="Calibri"/>
                <a:hlinkClick r:id="rId6" action="ppaction://hlinksldjump"/>
              </a:rPr>
              <a:t>Installazione</a:t>
            </a:r>
            <a:r>
              <a:rPr sz="1400" spc="90" dirty="0">
                <a:latin typeface="Calibri"/>
                <a:cs typeface="Calibri"/>
                <a:hlinkClick r:id="rId6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6" action="ppaction://hlinksldjump"/>
              </a:rPr>
              <a:t>....................................................................................................</a:t>
            </a:r>
            <a:r>
              <a:rPr sz="1400" spc="229" dirty="0">
                <a:latin typeface="Calibri"/>
                <a:cs typeface="Calibri"/>
                <a:hlinkClick r:id="rId6" action="ppaction://hlinksldjump"/>
              </a:rPr>
              <a:t> </a:t>
            </a:r>
            <a:r>
              <a:rPr sz="1400" spc="-50" dirty="0">
                <a:latin typeface="Calibri"/>
                <a:cs typeface="Calibri"/>
                <a:hlinkClick r:id="rId6" action="ppaction://hlinksldjump"/>
              </a:rPr>
              <a:t>5</a:t>
            </a:r>
            <a:endParaRPr sz="1400">
              <a:latin typeface="Calibri"/>
              <a:cs typeface="Calibri"/>
            </a:endParaRPr>
          </a:p>
          <a:p>
            <a:pPr marL="173355" marR="5080" indent="-173355" algn="r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173355" algn="l"/>
              </a:tabLst>
            </a:pPr>
            <a:r>
              <a:rPr sz="1400" dirty="0">
                <a:latin typeface="Calibri"/>
                <a:cs typeface="Calibri"/>
                <a:hlinkClick r:id="rId7" action="ppaction://hlinksldjump"/>
              </a:rPr>
              <a:t>Area</a:t>
            </a:r>
            <a:r>
              <a:rPr sz="1400" spc="185" dirty="0">
                <a:latin typeface="Calibri"/>
                <a:cs typeface="Calibri"/>
                <a:hlinkClick r:id="rId7" action="ppaction://hlinksldjump"/>
              </a:rPr>
              <a:t> </a:t>
            </a:r>
            <a:r>
              <a:rPr sz="1400" dirty="0">
                <a:latin typeface="Calibri"/>
                <a:cs typeface="Calibri"/>
                <a:hlinkClick r:id="rId7" action="ppaction://hlinksldjump"/>
              </a:rPr>
              <a:t>privata</a:t>
            </a:r>
            <a:r>
              <a:rPr sz="1400" spc="175" dirty="0">
                <a:latin typeface="Calibri"/>
                <a:cs typeface="Calibri"/>
                <a:hlinkClick r:id="rId7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..........................................................................................................</a:t>
            </a:r>
            <a:r>
              <a:rPr sz="1400" spc="25" dirty="0">
                <a:latin typeface="Calibri"/>
                <a:cs typeface="Calibri"/>
                <a:hlinkClick r:id="rId7" action="ppaction://hlinksldjump"/>
              </a:rPr>
              <a:t> </a:t>
            </a:r>
            <a:r>
              <a:rPr sz="1400" spc="-50" dirty="0">
                <a:latin typeface="Calibri"/>
                <a:cs typeface="Calibri"/>
                <a:hlinkClick r:id="rId7" action="ppaction://hlinksldjump"/>
              </a:rPr>
              <a:t>6</a:t>
            </a:r>
            <a:endParaRPr sz="1400">
              <a:latin typeface="Calibri"/>
              <a:cs typeface="Calibri"/>
            </a:endParaRPr>
          </a:p>
          <a:p>
            <a:pPr marL="262255" marR="5080" lvl="1" indent="-262255" algn="r">
              <a:lnSpc>
                <a:spcPct val="100000"/>
              </a:lnSpc>
              <a:spcBef>
                <a:spcPts val="345"/>
              </a:spcBef>
              <a:buAutoNum type="arabicPeriod"/>
              <a:tabLst>
                <a:tab pos="262255" algn="l"/>
              </a:tabLst>
            </a:pPr>
            <a:r>
              <a:rPr sz="1400" dirty="0">
                <a:latin typeface="Calibri"/>
                <a:cs typeface="Calibri"/>
                <a:hlinkClick r:id="rId7" action="ppaction://hlinksldjump"/>
              </a:rPr>
              <a:t>Accedi</a:t>
            </a:r>
            <a:r>
              <a:rPr sz="1400" spc="135" dirty="0">
                <a:latin typeface="Calibri"/>
                <a:cs typeface="Calibri"/>
                <a:hlinkClick r:id="rId7" action="ppaction://hlinksldjump"/>
              </a:rPr>
              <a:t> </a:t>
            </a:r>
            <a:r>
              <a:rPr sz="1400" dirty="0">
                <a:latin typeface="Calibri"/>
                <a:cs typeface="Calibri"/>
                <a:hlinkClick r:id="rId7" action="ppaction://hlinksldjump"/>
              </a:rPr>
              <a:t>alla</a:t>
            </a:r>
            <a:r>
              <a:rPr sz="1400" spc="135" dirty="0">
                <a:latin typeface="Calibri"/>
                <a:cs typeface="Calibri"/>
                <a:hlinkClick r:id="rId7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7" action="ppaction://hlinksldjump"/>
              </a:rPr>
              <a:t>Piattaforma</a:t>
            </a:r>
            <a:r>
              <a:rPr sz="1400" spc="-170" dirty="0">
                <a:latin typeface="Calibri"/>
                <a:cs typeface="Calibri"/>
                <a:hlinkClick r:id="rId7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7" action="ppaction://hlinksldjump"/>
              </a:rPr>
              <a:t>................................................................................... </a:t>
            </a:r>
            <a:r>
              <a:rPr sz="1400" spc="-50" dirty="0">
                <a:latin typeface="Calibri"/>
                <a:cs typeface="Calibri"/>
                <a:hlinkClick r:id="rId7" action="ppaction://hlinksldjump"/>
              </a:rPr>
              <a:t>6</a:t>
            </a:r>
            <a:endParaRPr sz="1400">
              <a:latin typeface="Calibri"/>
              <a:cs typeface="Calibri"/>
            </a:endParaRPr>
          </a:p>
          <a:p>
            <a:pPr marL="262255" marR="5080" lvl="1" indent="-262255" algn="r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262255" algn="l"/>
              </a:tabLst>
            </a:pPr>
            <a:r>
              <a:rPr sz="1400" dirty="0">
                <a:latin typeface="Calibri"/>
                <a:cs typeface="Calibri"/>
                <a:hlinkClick r:id="rId8" action="ppaction://hlinksldjump"/>
              </a:rPr>
              <a:t>Primo</a:t>
            </a:r>
            <a:r>
              <a:rPr sz="1400" spc="225" dirty="0">
                <a:latin typeface="Calibri"/>
                <a:cs typeface="Calibri"/>
                <a:hlinkClick r:id="rId8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8" action="ppaction://hlinksldjump"/>
              </a:rPr>
              <a:t>accesso</a:t>
            </a:r>
            <a:r>
              <a:rPr sz="1400" spc="90" dirty="0">
                <a:latin typeface="Calibri"/>
                <a:cs typeface="Calibri"/>
                <a:hlinkClick r:id="rId8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8" action="ppaction://hlinksldjump"/>
              </a:rPr>
              <a:t>.................................................................................................</a:t>
            </a:r>
            <a:r>
              <a:rPr sz="1400" spc="45" dirty="0">
                <a:latin typeface="Calibri"/>
                <a:cs typeface="Calibri"/>
                <a:hlinkClick r:id="rId8" action="ppaction://hlinksldjump"/>
              </a:rPr>
              <a:t> </a:t>
            </a:r>
            <a:r>
              <a:rPr sz="1400" spc="-50" dirty="0">
                <a:latin typeface="Calibri"/>
                <a:cs typeface="Calibri"/>
                <a:hlinkClick r:id="rId8" action="ppaction://hlinksldjump"/>
              </a:rPr>
              <a:t>7</a:t>
            </a:r>
            <a:endParaRPr sz="1400">
              <a:latin typeface="Calibri"/>
              <a:cs typeface="Calibri"/>
            </a:endParaRPr>
          </a:p>
          <a:p>
            <a:pPr marL="173355" marR="5080" indent="-173355" algn="r">
              <a:lnSpc>
                <a:spcPct val="100000"/>
              </a:lnSpc>
              <a:spcBef>
                <a:spcPts val="345"/>
              </a:spcBef>
              <a:buAutoNum type="arabicPeriod"/>
              <a:tabLst>
                <a:tab pos="173355" algn="l"/>
              </a:tabLst>
            </a:pPr>
            <a:r>
              <a:rPr sz="1400" dirty="0">
                <a:latin typeface="Calibri"/>
                <a:cs typeface="Calibri"/>
                <a:hlinkClick r:id="rId9" action="ppaction://hlinksldjump"/>
              </a:rPr>
              <a:t>Profilo</a:t>
            </a:r>
            <a:r>
              <a:rPr sz="1400" spc="335" dirty="0">
                <a:latin typeface="Calibri"/>
                <a:cs typeface="Calibri"/>
                <a:hlinkClick r:id="rId9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9" action="ppaction://hlinksldjump"/>
              </a:rPr>
              <a:t>personale...................................................................................................</a:t>
            </a:r>
            <a:r>
              <a:rPr sz="1400" spc="120" dirty="0">
                <a:latin typeface="Calibri"/>
                <a:cs typeface="Calibri"/>
                <a:hlinkClick r:id="rId9" action="ppaction://hlinksldjump"/>
              </a:rPr>
              <a:t> </a:t>
            </a:r>
            <a:r>
              <a:rPr sz="1400" spc="-50" dirty="0">
                <a:latin typeface="Calibri"/>
                <a:cs typeface="Calibri"/>
                <a:hlinkClick r:id="rId9" action="ppaction://hlinksldjump"/>
              </a:rPr>
              <a:t>9</a:t>
            </a:r>
            <a:endParaRPr sz="1400">
              <a:latin typeface="Calibri"/>
              <a:cs typeface="Calibri"/>
            </a:endParaRPr>
          </a:p>
          <a:p>
            <a:pPr marL="173355" marR="8890" indent="-173355" algn="r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173355" algn="l"/>
              </a:tabLst>
            </a:pPr>
            <a:r>
              <a:rPr sz="1400" spc="-10" dirty="0">
                <a:latin typeface="Calibri"/>
                <a:cs typeface="Calibri"/>
                <a:hlinkClick r:id="rId10" action="ppaction://hlinksldjump"/>
              </a:rPr>
              <a:t>Homepage...........................................................................................................</a:t>
            </a:r>
            <a:r>
              <a:rPr sz="1400" spc="95" dirty="0">
                <a:latin typeface="Calibri"/>
                <a:cs typeface="Calibri"/>
                <a:hlinkClick r:id="rId10" action="ppaction://hlinksldjump"/>
              </a:rPr>
              <a:t>  </a:t>
            </a:r>
            <a:r>
              <a:rPr sz="1400" spc="-25" dirty="0">
                <a:latin typeface="Calibri"/>
                <a:cs typeface="Calibri"/>
                <a:hlinkClick r:id="rId10" action="ppaction://hlinksldjump"/>
              </a:rPr>
              <a:t>11</a:t>
            </a:r>
            <a:endParaRPr sz="1400">
              <a:latin typeface="Calibri"/>
              <a:cs typeface="Calibri"/>
            </a:endParaRPr>
          </a:p>
          <a:p>
            <a:pPr marL="173355" marR="8890" indent="-173355" algn="r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173355" algn="l"/>
              </a:tabLst>
            </a:pPr>
            <a:r>
              <a:rPr sz="1400" spc="-10" dirty="0">
                <a:latin typeface="Calibri"/>
                <a:cs typeface="Calibri"/>
                <a:hlinkClick r:id="rId11" action="ppaction://hlinksldjump"/>
              </a:rPr>
              <a:t>E-Portfolio</a:t>
            </a:r>
            <a:r>
              <a:rPr sz="1400" spc="125" dirty="0">
                <a:latin typeface="Calibri"/>
                <a:cs typeface="Calibri"/>
                <a:hlinkClick r:id="rId11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...........................................................................................................</a:t>
            </a:r>
            <a:r>
              <a:rPr sz="1400" spc="210" dirty="0">
                <a:latin typeface="Calibri"/>
                <a:cs typeface="Calibri"/>
                <a:hlinkClick r:id="rId11" action="ppaction://hlinksldjump"/>
              </a:rPr>
              <a:t> </a:t>
            </a:r>
            <a:r>
              <a:rPr sz="1400" spc="-25" dirty="0">
                <a:latin typeface="Calibri"/>
                <a:cs typeface="Calibri"/>
                <a:hlinkClick r:id="rId11" action="ppaction://hlinksldjump"/>
              </a:rPr>
              <a:t>13</a:t>
            </a:r>
            <a:endParaRPr sz="1400">
              <a:latin typeface="Calibri"/>
              <a:cs typeface="Calibri"/>
            </a:endParaRPr>
          </a:p>
          <a:p>
            <a:pPr marL="262255" marR="8890" lvl="1" indent="-262255" algn="r">
              <a:lnSpc>
                <a:spcPct val="100000"/>
              </a:lnSpc>
              <a:spcBef>
                <a:spcPts val="345"/>
              </a:spcBef>
              <a:buAutoNum type="arabicPeriod"/>
              <a:tabLst>
                <a:tab pos="262255" algn="l"/>
              </a:tabLst>
            </a:pPr>
            <a:r>
              <a:rPr sz="1400" dirty="0">
                <a:latin typeface="Calibri"/>
                <a:cs typeface="Calibri"/>
                <a:hlinkClick r:id="rId11" action="ppaction://hlinksldjump"/>
              </a:rPr>
              <a:t>Percorso</a:t>
            </a:r>
            <a:r>
              <a:rPr sz="1400" spc="150" dirty="0">
                <a:latin typeface="Calibri"/>
                <a:cs typeface="Calibri"/>
                <a:hlinkClick r:id="rId11" action="ppaction://hlinksldjump"/>
              </a:rPr>
              <a:t> </a:t>
            </a:r>
            <a:r>
              <a:rPr sz="1400" dirty="0">
                <a:latin typeface="Calibri"/>
                <a:cs typeface="Calibri"/>
                <a:hlinkClick r:id="rId11" action="ppaction://hlinksldjump"/>
              </a:rPr>
              <a:t>di</a:t>
            </a:r>
            <a:r>
              <a:rPr sz="1400" spc="150" dirty="0">
                <a:latin typeface="Calibri"/>
                <a:cs typeface="Calibri"/>
                <a:hlinkClick r:id="rId11" action="ppaction://hlinksldjump"/>
              </a:rPr>
              <a:t> </a:t>
            </a:r>
            <a:r>
              <a:rPr sz="1400" spc="-25" dirty="0">
                <a:latin typeface="Calibri"/>
                <a:cs typeface="Calibri"/>
                <a:hlinkClick r:id="rId11" action="ppaction://hlinksldjump"/>
              </a:rPr>
              <a:t>studi</a:t>
            </a:r>
            <a:r>
              <a:rPr sz="1400" spc="25" dirty="0">
                <a:latin typeface="Calibri"/>
                <a:cs typeface="Calibri"/>
                <a:hlinkClick r:id="rId11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11" action="ppaction://hlinksldjump"/>
              </a:rPr>
              <a:t>...........................................................................................</a:t>
            </a:r>
            <a:r>
              <a:rPr sz="1400" spc="-35" dirty="0">
                <a:latin typeface="Calibri"/>
                <a:cs typeface="Calibri"/>
                <a:hlinkClick r:id="rId11" action="ppaction://hlinksldjump"/>
              </a:rPr>
              <a:t> </a:t>
            </a:r>
            <a:r>
              <a:rPr sz="1400" spc="-25" dirty="0">
                <a:latin typeface="Calibri"/>
                <a:cs typeface="Calibri"/>
                <a:hlinkClick r:id="rId11" action="ppaction://hlinksldjump"/>
              </a:rPr>
              <a:t>13</a:t>
            </a:r>
            <a:endParaRPr sz="1400">
              <a:latin typeface="Calibri"/>
              <a:cs typeface="Calibri"/>
            </a:endParaRPr>
          </a:p>
          <a:p>
            <a:pPr marL="262255" marR="8890" lvl="1" indent="-262255" algn="r">
              <a:lnSpc>
                <a:spcPct val="100000"/>
              </a:lnSpc>
              <a:spcBef>
                <a:spcPts val="325"/>
              </a:spcBef>
              <a:buAutoNum type="arabicPeriod"/>
              <a:tabLst>
                <a:tab pos="262255" algn="l"/>
              </a:tabLst>
            </a:pPr>
            <a:r>
              <a:rPr sz="1400" dirty="0">
                <a:latin typeface="Calibri"/>
                <a:cs typeface="Calibri"/>
                <a:hlinkClick r:id="rId12" action="ppaction://hlinksldjump"/>
              </a:rPr>
              <a:t>Sviluppo</a:t>
            </a:r>
            <a:r>
              <a:rPr sz="1400" spc="135" dirty="0">
                <a:latin typeface="Calibri"/>
                <a:cs typeface="Calibri"/>
                <a:hlinkClick r:id="rId12" action="ppaction://hlinksldjump"/>
              </a:rPr>
              <a:t> </a:t>
            </a:r>
            <a:r>
              <a:rPr sz="1400" dirty="0">
                <a:latin typeface="Calibri"/>
                <a:cs typeface="Calibri"/>
                <a:hlinkClick r:id="rId12" action="ppaction://hlinksldjump"/>
              </a:rPr>
              <a:t>competenze</a:t>
            </a:r>
            <a:r>
              <a:rPr sz="1400" spc="114" dirty="0">
                <a:latin typeface="Calibri"/>
                <a:cs typeface="Calibri"/>
                <a:hlinkClick r:id="rId12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12" action="ppaction://hlinksldjump"/>
              </a:rPr>
              <a:t>...................................................................................</a:t>
            </a:r>
            <a:r>
              <a:rPr sz="1400" spc="-50" dirty="0">
                <a:latin typeface="Calibri"/>
                <a:cs typeface="Calibri"/>
                <a:hlinkClick r:id="rId12" action="ppaction://hlinksldjump"/>
              </a:rPr>
              <a:t> </a:t>
            </a:r>
            <a:r>
              <a:rPr sz="1400" spc="-25" dirty="0">
                <a:latin typeface="Calibri"/>
                <a:cs typeface="Calibri"/>
                <a:hlinkClick r:id="rId12" action="ppaction://hlinksldjump"/>
              </a:rPr>
              <a:t>18</a:t>
            </a:r>
            <a:endParaRPr sz="1400">
              <a:latin typeface="Calibri"/>
              <a:cs typeface="Calibri"/>
            </a:endParaRPr>
          </a:p>
          <a:p>
            <a:pPr marL="173355" marR="8890" indent="-173355" algn="r">
              <a:lnSpc>
                <a:spcPct val="100000"/>
              </a:lnSpc>
              <a:spcBef>
                <a:spcPts val="320"/>
              </a:spcBef>
              <a:buAutoNum type="arabicPeriod"/>
              <a:tabLst>
                <a:tab pos="173355" algn="l"/>
              </a:tabLst>
            </a:pPr>
            <a:r>
              <a:rPr sz="1400" dirty="0">
                <a:latin typeface="Calibri"/>
                <a:cs typeface="Calibri"/>
                <a:hlinkClick r:id="rId13" action="ppaction://hlinksldjump"/>
              </a:rPr>
              <a:t>Privacy</a:t>
            </a:r>
            <a:r>
              <a:rPr sz="1400" spc="114" dirty="0">
                <a:latin typeface="Calibri"/>
                <a:cs typeface="Calibri"/>
                <a:hlinkClick r:id="rId13" action="ppaction://hlinksldjump"/>
              </a:rPr>
              <a:t> </a:t>
            </a:r>
            <a:r>
              <a:rPr sz="1400" dirty="0">
                <a:latin typeface="Calibri"/>
                <a:cs typeface="Calibri"/>
                <a:hlinkClick r:id="rId13" action="ppaction://hlinksldjump"/>
              </a:rPr>
              <a:t>e</a:t>
            </a:r>
            <a:r>
              <a:rPr sz="1400" spc="135" dirty="0">
                <a:latin typeface="Calibri"/>
                <a:cs typeface="Calibri"/>
                <a:hlinkClick r:id="rId13" action="ppaction://hlinksldjump"/>
              </a:rPr>
              <a:t> </a:t>
            </a:r>
            <a:r>
              <a:rPr sz="1400" dirty="0">
                <a:latin typeface="Calibri"/>
                <a:cs typeface="Calibri"/>
                <a:hlinkClick r:id="rId13" action="ppaction://hlinksldjump"/>
              </a:rPr>
              <a:t>policy</a:t>
            </a:r>
            <a:r>
              <a:rPr sz="1400" spc="110" dirty="0">
                <a:latin typeface="Calibri"/>
                <a:cs typeface="Calibri"/>
                <a:hlinkClick r:id="rId13" action="ppaction://hlinksldjump"/>
              </a:rPr>
              <a:t> </a:t>
            </a:r>
            <a:r>
              <a:rPr sz="1400" spc="-10" dirty="0">
                <a:latin typeface="Calibri"/>
                <a:cs typeface="Calibri"/>
                <a:hlinkClick r:id="rId13" action="ppaction://hlinksldjump"/>
              </a:rPr>
              <a:t>...................................................................................................</a:t>
            </a:r>
            <a:r>
              <a:rPr sz="1400" spc="-45" dirty="0">
                <a:latin typeface="Calibri"/>
                <a:cs typeface="Calibri"/>
                <a:hlinkClick r:id="rId13" action="ppaction://hlinksldjump"/>
              </a:rPr>
              <a:t> </a:t>
            </a:r>
            <a:r>
              <a:rPr sz="1400" spc="-25" dirty="0">
                <a:latin typeface="Calibri"/>
                <a:cs typeface="Calibri"/>
                <a:hlinkClick r:id="rId13" action="ppaction://hlinksldjump"/>
              </a:rPr>
              <a:t>40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</a:t>
            </a:fld>
            <a:endParaRPr spc="-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5932170" cy="966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1.</a:t>
            </a: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 Introduzione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2800"/>
              </a:lnSpc>
              <a:spcBef>
                <a:spcPts val="1789"/>
              </a:spcBef>
            </a:pPr>
            <a:r>
              <a:rPr sz="1400" spc="-10" dirty="0">
                <a:latin typeface="Calibri"/>
                <a:cs typeface="Calibri"/>
              </a:rPr>
              <a:t>All’interno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questo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manuale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necessarie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navigare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e </a:t>
            </a:r>
            <a:r>
              <a:rPr sz="1400" dirty="0">
                <a:latin typeface="Calibri"/>
                <a:cs typeface="Calibri"/>
              </a:rPr>
              <a:t>utilizzare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meglio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l’app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Istruzione.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49975" cy="475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0066CC"/>
              </a:buClr>
              <a:buFont typeface="Calibri"/>
              <a:buAutoNum type="arabicPeriod" startAt="2"/>
              <a:tabLst>
                <a:tab pos="241300" algn="l"/>
              </a:tabLst>
            </a:pP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App</a:t>
            </a:r>
            <a:r>
              <a:rPr sz="1800" b="1" spc="-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Unica</a:t>
            </a:r>
            <a:r>
              <a:rPr sz="1800" b="1" spc="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Istruzione</a:t>
            </a:r>
            <a:endParaRPr sz="1800">
              <a:latin typeface="Calibri"/>
              <a:cs typeface="Calibri"/>
            </a:endParaRPr>
          </a:p>
          <a:p>
            <a:pPr marL="313055" lvl="1" indent="-300355">
              <a:lnSpc>
                <a:spcPct val="100000"/>
              </a:lnSpc>
              <a:spcBef>
                <a:spcPts val="1839"/>
              </a:spcBef>
              <a:buClr>
                <a:srgbClr val="0066CC"/>
              </a:buClr>
              <a:buFont typeface="Calibri"/>
              <a:buAutoNum type="arabicPeriod"/>
              <a:tabLst>
                <a:tab pos="313055" algn="l"/>
              </a:tabLst>
            </a:pPr>
            <a:r>
              <a:rPr sz="1600" spc="-10" dirty="0">
                <a:solidFill>
                  <a:srgbClr val="0066CC"/>
                </a:solidFill>
                <a:latin typeface="Calibri"/>
                <a:cs typeface="Calibri"/>
              </a:rPr>
              <a:t>Installazione</a:t>
            </a:r>
            <a:endParaRPr sz="1600">
              <a:latin typeface="Calibri"/>
              <a:cs typeface="Calibri"/>
            </a:endParaRPr>
          </a:p>
          <a:p>
            <a:pPr marL="12700" marR="12065">
              <a:lnSpc>
                <a:spcPct val="102699"/>
              </a:lnSpc>
              <a:spcBef>
                <a:spcPts val="985"/>
              </a:spcBef>
            </a:pPr>
            <a:r>
              <a:rPr sz="1400" dirty="0">
                <a:latin typeface="Calibri"/>
                <a:cs typeface="Calibri"/>
              </a:rPr>
              <a:t>L’app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Istruzione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è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disponibile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smartphone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consente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accesso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ancora </a:t>
            </a:r>
            <a:r>
              <a:rPr sz="1400" dirty="0">
                <a:latin typeface="Calibri"/>
                <a:cs typeface="Calibri"/>
              </a:rPr>
              <a:t>più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rapido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funzionalità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disponibili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versione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web.</a:t>
            </a:r>
            <a:endParaRPr sz="1400">
              <a:latin typeface="Calibri"/>
              <a:cs typeface="Calibri"/>
            </a:endParaRPr>
          </a:p>
          <a:p>
            <a:pPr marL="12700" marR="8890">
              <a:lnSpc>
                <a:spcPct val="101400"/>
              </a:lnSpc>
              <a:spcBef>
                <a:spcPts val="994"/>
              </a:spcBef>
            </a:pPr>
            <a:r>
              <a:rPr sz="1400" dirty="0">
                <a:latin typeface="Calibri"/>
                <a:cs typeface="Calibri"/>
              </a:rPr>
              <a:t>NB: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funzione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Calendario,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richiedere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gestire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colloqui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docente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tutor,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sarà </a:t>
            </a:r>
            <a:r>
              <a:rPr sz="1400" dirty="0">
                <a:latin typeface="Calibri"/>
                <a:cs typeface="Calibri"/>
              </a:rPr>
              <a:t>integrata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prossima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versione.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Puoi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scaricare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l’applicazione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Istruzione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Apple</a:t>
            </a:r>
            <a:r>
              <a:rPr sz="1400" u="sng" spc="-3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App</a:t>
            </a:r>
            <a:r>
              <a:rPr sz="1400" u="sng" spc="-4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Store</a:t>
            </a:r>
            <a:r>
              <a:rPr sz="1400" spc="-20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Google</a:t>
            </a:r>
            <a:r>
              <a:rPr sz="1400" u="sng" spc="-5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Play</a:t>
            </a:r>
            <a:r>
              <a:rPr sz="1400" u="sng" spc="-6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Store</a:t>
            </a:r>
            <a:r>
              <a:rPr sz="1400" spc="-1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  <a:p>
            <a:pPr marL="407670" lvl="2" indent="-394970">
              <a:lnSpc>
                <a:spcPct val="100000"/>
              </a:lnSpc>
              <a:spcBef>
                <a:spcPts val="1019"/>
              </a:spcBef>
              <a:buClr>
                <a:srgbClr val="0066CC"/>
              </a:buClr>
              <a:buFont typeface="Calibri"/>
              <a:buAutoNum type="arabicPeriod"/>
              <a:tabLst>
                <a:tab pos="407670" algn="l"/>
              </a:tabLst>
            </a:pP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Requisiti</a:t>
            </a:r>
            <a:r>
              <a:rPr sz="1400" spc="-4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di</a:t>
            </a:r>
            <a:r>
              <a:rPr sz="1400" spc="-4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sistema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L’app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istruzione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è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disponibile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dispositivi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mobili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sistema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operativo:</a:t>
            </a:r>
            <a:endParaRPr sz="1400">
              <a:latin typeface="Calibri"/>
              <a:cs typeface="Calibri"/>
            </a:endParaRPr>
          </a:p>
          <a:p>
            <a:pPr marL="927100" lvl="3" indent="-228600">
              <a:lnSpc>
                <a:spcPct val="100000"/>
              </a:lnSpc>
              <a:spcBef>
                <a:spcPts val="107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iOS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versione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11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successive</a:t>
            </a:r>
            <a:endParaRPr sz="1400">
              <a:latin typeface="Calibri"/>
              <a:cs typeface="Calibri"/>
            </a:endParaRPr>
          </a:p>
          <a:p>
            <a:pPr marL="927100" lvl="3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Android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versione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6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successive</a:t>
            </a:r>
            <a:endParaRPr sz="1400">
              <a:latin typeface="Calibri"/>
              <a:cs typeface="Calibri"/>
            </a:endParaRPr>
          </a:p>
          <a:p>
            <a:pPr marL="407670" lvl="2" indent="-394970">
              <a:lnSpc>
                <a:spcPct val="100000"/>
              </a:lnSpc>
              <a:spcBef>
                <a:spcPts val="1045"/>
              </a:spcBef>
              <a:buClr>
                <a:srgbClr val="0066CC"/>
              </a:buClr>
              <a:buFont typeface="Calibri"/>
              <a:buAutoNum type="arabicPeriod" startAt="2"/>
              <a:tabLst>
                <a:tab pos="407670" algn="l"/>
              </a:tabLst>
            </a:pP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Procedura</a:t>
            </a:r>
            <a:r>
              <a:rPr sz="1400" spc="-3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d’installazione</a:t>
            </a:r>
            <a:endParaRPr sz="1400">
              <a:latin typeface="Calibri"/>
              <a:cs typeface="Calibri"/>
            </a:endParaRPr>
          </a:p>
          <a:p>
            <a:pPr marL="12700" marR="15240">
              <a:lnSpc>
                <a:spcPct val="101200"/>
              </a:lnSpc>
              <a:spcBef>
                <a:spcPts val="1000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dispositivo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compatibile,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accedi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all’Apple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App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Store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Google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Play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Store, </a:t>
            </a:r>
            <a:r>
              <a:rPr sz="1400" dirty="0">
                <a:latin typeface="Calibri"/>
                <a:cs typeface="Calibri"/>
              </a:rPr>
              <a:t>cerca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l’app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Istruzione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“Installa”.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Terminata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l’installazione,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avvia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l’app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procedura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accesso.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43625" cy="8169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lr>
                <a:srgbClr val="0066CC"/>
              </a:buClr>
              <a:buFont typeface="Calibri"/>
              <a:buAutoNum type="arabicPeriod" startAt="3"/>
              <a:tabLst>
                <a:tab pos="241300" algn="l"/>
              </a:tabLst>
            </a:pP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Area </a:t>
            </a: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privata</a:t>
            </a:r>
            <a:endParaRPr sz="1800">
              <a:latin typeface="Calibri"/>
              <a:cs typeface="Calibri"/>
            </a:endParaRPr>
          </a:p>
          <a:p>
            <a:pPr marL="313055" lvl="1" indent="-300355">
              <a:lnSpc>
                <a:spcPct val="100000"/>
              </a:lnSpc>
              <a:spcBef>
                <a:spcPts val="1839"/>
              </a:spcBef>
              <a:buClr>
                <a:srgbClr val="0066CC"/>
              </a:buClr>
              <a:buFont typeface="Calibri"/>
              <a:buAutoNum type="arabicPeriod"/>
              <a:tabLst>
                <a:tab pos="313055" algn="l"/>
              </a:tabLst>
            </a:pP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Accedi</a:t>
            </a:r>
            <a:r>
              <a:rPr sz="1600" spc="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alla</a:t>
            </a:r>
            <a:r>
              <a:rPr sz="1600" spc="-1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6CC"/>
                </a:solidFill>
                <a:latin typeface="Calibri"/>
                <a:cs typeface="Calibri"/>
              </a:rPr>
              <a:t>Piattaforma</a:t>
            </a:r>
            <a:endParaRPr sz="1600">
              <a:latin typeface="Calibri"/>
              <a:cs typeface="Calibri"/>
            </a:endParaRPr>
          </a:p>
          <a:p>
            <a:pPr marL="12700" marR="6350" algn="just">
              <a:lnSpc>
                <a:spcPct val="101699"/>
              </a:lnSpc>
              <a:spcBef>
                <a:spcPts val="1000"/>
              </a:spcBef>
            </a:pPr>
            <a:r>
              <a:rPr sz="1400" dirty="0">
                <a:latin typeface="Calibri"/>
                <a:cs typeface="Calibri"/>
              </a:rPr>
              <a:t>Una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volta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scaricata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l’app,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selezionala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tuo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smartphone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aprila.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effettuare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il </a:t>
            </a:r>
            <a:r>
              <a:rPr sz="1400" dirty="0">
                <a:latin typeface="Calibri"/>
                <a:cs typeface="Calibri"/>
              </a:rPr>
              <a:t>login</a:t>
            </a:r>
            <a:r>
              <a:rPr sz="1400" spc="2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“Accedi”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seguito,</a:t>
            </a:r>
            <a:r>
              <a:rPr sz="1400" spc="20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sulla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pagina</a:t>
            </a:r>
            <a:r>
              <a:rPr sz="1400" spc="2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web</a:t>
            </a:r>
            <a:r>
              <a:rPr sz="1400" spc="2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portale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Ministero </a:t>
            </a:r>
            <a:r>
              <a:rPr sz="1400" dirty="0">
                <a:latin typeface="Calibri"/>
                <a:cs typeface="Calibri"/>
              </a:rPr>
              <a:t>dell’Istruzione</a:t>
            </a:r>
            <a:r>
              <a:rPr sz="1400" spc="1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14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Merito</a:t>
            </a:r>
            <a:r>
              <a:rPr sz="1400" spc="1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(MIM),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114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accedere</a:t>
            </a:r>
            <a:r>
              <a:rPr sz="1400" spc="114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attraverso</a:t>
            </a:r>
            <a:r>
              <a:rPr sz="1400" spc="1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più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metodi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spc="-10" dirty="0">
                <a:latin typeface="Calibri"/>
                <a:cs typeface="Calibri"/>
              </a:rPr>
              <a:t>autenticazione,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come:</a:t>
            </a:r>
            <a:endParaRPr sz="1400">
              <a:latin typeface="Calibri"/>
              <a:cs typeface="Calibri"/>
            </a:endParaRPr>
          </a:p>
          <a:p>
            <a:pPr marL="927100" lvl="2" indent="-228600">
              <a:lnSpc>
                <a:spcPct val="100000"/>
              </a:lnSpc>
              <a:spcBef>
                <a:spcPts val="110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spc="-10" dirty="0">
                <a:latin typeface="Calibri"/>
                <a:cs typeface="Calibri"/>
              </a:rPr>
              <a:t>identità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digitale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SPID</a:t>
            </a:r>
            <a:endParaRPr sz="1400">
              <a:latin typeface="Calibri"/>
              <a:cs typeface="Calibri"/>
            </a:endParaRPr>
          </a:p>
          <a:p>
            <a:pPr marL="927100" lvl="2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Carta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d’identità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elettronica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(CIE)</a:t>
            </a:r>
            <a:endParaRPr sz="1400">
              <a:latin typeface="Calibri"/>
              <a:cs typeface="Calibri"/>
            </a:endParaRPr>
          </a:p>
          <a:p>
            <a:pPr marL="927100" lvl="2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Carta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Nazionale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Servizi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(CNS)</a:t>
            </a:r>
            <a:endParaRPr sz="1400">
              <a:latin typeface="Calibri"/>
              <a:cs typeface="Calibri"/>
            </a:endParaRPr>
          </a:p>
          <a:p>
            <a:pPr marL="927100" lvl="2" indent="-2286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identità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digitale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rilasciata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altro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Paese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europeo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(eIDAS)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00"/>
              </a:lnSpc>
              <a:spcBef>
                <a:spcPts val="994"/>
              </a:spcBef>
            </a:pPr>
            <a:r>
              <a:rPr sz="1400" dirty="0">
                <a:latin typeface="Calibri"/>
                <a:cs typeface="Calibri"/>
              </a:rPr>
              <a:t>Ti ricordiamo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SPID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è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disponibile</a:t>
            </a:r>
            <a:r>
              <a:rPr sz="1400" dirty="0">
                <a:latin typeface="Calibri"/>
                <a:cs typeface="Calibri"/>
              </a:rPr>
              <a:t> anche per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studenti</a:t>
            </a:r>
            <a:r>
              <a:rPr sz="1400" dirty="0">
                <a:latin typeface="Calibri"/>
                <a:cs typeface="Calibri"/>
              </a:rPr>
              <a:t> minorenni.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tuoi </a:t>
            </a:r>
            <a:r>
              <a:rPr sz="1400" spc="-10" dirty="0">
                <a:latin typeface="Calibri"/>
                <a:cs typeface="Calibri"/>
              </a:rPr>
              <a:t>genitori,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chi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esercita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responsabilità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genitoriale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te,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possono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richiederne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rilascio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al </a:t>
            </a:r>
            <a:r>
              <a:rPr sz="1400" spc="-10" dirty="0">
                <a:latin typeface="Calibri"/>
                <a:cs typeface="Calibri"/>
              </a:rPr>
              <a:t>loro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gestore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dell’identità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digitale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SPID.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ottenere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maggiori</a:t>
            </a:r>
            <a:r>
              <a:rPr sz="1400" u="sng" spc="-5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informazioni</a:t>
            </a:r>
            <a:r>
              <a:rPr sz="1400" u="sng" spc="-5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400" u="sng" spc="-2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su</a:t>
            </a:r>
            <a:r>
              <a:rPr sz="1400" u="sng" spc="-5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4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SPID</a:t>
            </a:r>
            <a:r>
              <a:rPr sz="1400" u="sng" spc="-7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 </a:t>
            </a:r>
            <a:r>
              <a:rPr sz="1400" u="sng" spc="-2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per</a:t>
            </a:r>
            <a:r>
              <a:rPr sz="1400" spc="-25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1400" u="sng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2"/>
              </a:rPr>
              <a:t>minori</a:t>
            </a:r>
            <a:r>
              <a:rPr sz="1400" spc="130" dirty="0">
                <a:solidFill>
                  <a:srgbClr val="0562C1"/>
                </a:solid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chiedi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loro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consultare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pagina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dedicata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sito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dell’Agenzia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l’Italia Digitale.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possiedi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nessuno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questi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strumenti,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registrare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utenza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dedicata</a:t>
            </a:r>
            <a:r>
              <a:rPr sz="1400" spc="-25" dirty="0">
                <a:latin typeface="Calibri"/>
                <a:cs typeface="Calibri"/>
              </a:rPr>
              <a:t> sul </a:t>
            </a:r>
            <a:r>
              <a:rPr sz="1400" dirty="0">
                <a:latin typeface="Calibri"/>
                <a:cs typeface="Calibri"/>
              </a:rPr>
              <a:t>sito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web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Ministero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dell’Istruzione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Merito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(MIM).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farlo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direttamente </a:t>
            </a:r>
            <a:r>
              <a:rPr sz="1400" dirty="0">
                <a:latin typeface="Calibri"/>
                <a:cs typeface="Calibri"/>
              </a:rPr>
              <a:t>dalla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schermata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accesso,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selezionando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l’opzione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“Sei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nuovo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utente?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Registrati”.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registrazione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fornirà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nome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utente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password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dovrai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modificare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primo accesso.</a:t>
            </a:r>
            <a:endParaRPr sz="1400">
              <a:latin typeface="Calibri"/>
              <a:cs typeface="Calibri"/>
            </a:endParaRPr>
          </a:p>
          <a:p>
            <a:pPr marL="12700" marR="74930">
              <a:lnSpc>
                <a:spcPct val="101600"/>
              </a:lnSpc>
              <a:spcBef>
                <a:spcPts val="1020"/>
              </a:spcBef>
            </a:pPr>
            <a:r>
              <a:rPr sz="1400" dirty="0">
                <a:latin typeface="Calibri"/>
                <a:cs typeface="Calibri"/>
              </a:rPr>
              <a:t>NB: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studenti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eseguono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l’accesso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utilizzando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l’identità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digitale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rilasciata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25" dirty="0">
                <a:latin typeface="Calibri"/>
                <a:cs typeface="Calibri"/>
              </a:rPr>
              <a:t> un </a:t>
            </a:r>
            <a:r>
              <a:rPr sz="1400" dirty="0">
                <a:latin typeface="Calibri"/>
                <a:cs typeface="Calibri"/>
              </a:rPr>
              <a:t>altro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Paese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europeo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(eIDAS)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credenziali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definite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registrazione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all’area </a:t>
            </a:r>
            <a:r>
              <a:rPr sz="1400" dirty="0">
                <a:latin typeface="Calibri"/>
                <a:cs typeface="Calibri"/>
              </a:rPr>
              <a:t>riservata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MIM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abilitati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accedere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personale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amministrativo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segreteria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scolastica.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studenti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eseguono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l’accesso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tramite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Sistema</a:t>
            </a:r>
            <a:r>
              <a:rPr sz="1400" spc="5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Pubblico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Identità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Digitale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(SPID),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Carta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d’Identità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Elettronica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(CIE)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utilizzando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Carta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Nazionale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Servizi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(CNS)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invece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abilitati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automatico.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Infine,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studenti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dell’ultimo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triennio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secondaria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grado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che,</a:t>
            </a:r>
            <a:r>
              <a:rPr sz="1400" spc="-50" dirty="0">
                <a:latin typeface="Calibri"/>
                <a:cs typeface="Calibri"/>
              </a:rPr>
              <a:t> a </a:t>
            </a:r>
            <a:r>
              <a:rPr sz="1400" dirty="0">
                <a:latin typeface="Calibri"/>
                <a:cs typeface="Calibri"/>
              </a:rPr>
              <a:t>partire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dagli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ultimi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anni,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stati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abilitati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all’uso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piattaforma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del</a:t>
            </a:r>
            <a:endParaRPr sz="1400">
              <a:latin typeface="Calibri"/>
              <a:cs typeface="Calibri"/>
            </a:endParaRPr>
          </a:p>
          <a:p>
            <a:pPr marL="12700" marR="75565">
              <a:lnSpc>
                <a:spcPct val="101600"/>
              </a:lnSpc>
              <a:spcBef>
                <a:spcPts val="20"/>
              </a:spcBef>
            </a:pPr>
            <a:r>
              <a:rPr sz="1400" dirty="0">
                <a:latin typeface="Calibri"/>
                <a:cs typeface="Calibri"/>
              </a:rPr>
              <a:t>Ministero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“Alternanza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Scuola-</a:t>
            </a:r>
            <a:r>
              <a:rPr sz="1400" dirty="0">
                <a:latin typeface="Calibri"/>
                <a:cs typeface="Calibri"/>
              </a:rPr>
              <a:t>Lavoro”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seguire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corso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formazione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generale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in </a:t>
            </a:r>
            <a:r>
              <a:rPr sz="1400" dirty="0">
                <a:latin typeface="Calibri"/>
                <a:cs typeface="Calibri"/>
              </a:rPr>
              <a:t>materia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“Salute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Sicurezza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Lavoro”,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l’a.s.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2023/2024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frequentano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dirty="0">
                <a:latin typeface="Calibri"/>
                <a:cs typeface="Calibri"/>
              </a:rPr>
              <a:t>stessa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istituzione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scolastica,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possono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accedere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utilizzando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stesse </a:t>
            </a:r>
            <a:r>
              <a:rPr sz="1400" dirty="0">
                <a:latin typeface="Calibri"/>
                <a:cs typeface="Calibri"/>
              </a:rPr>
              <a:t>credenziali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utilizzano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entrare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nell’area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riservata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sito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MIM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(i.e., </a:t>
            </a:r>
            <a:r>
              <a:rPr sz="1400" dirty="0">
                <a:latin typeface="Calibri"/>
                <a:cs typeface="Calibri"/>
              </a:rPr>
              <a:t>credenziali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IAM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attive).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3916045"/>
            <a:chOff x="723265" y="902906"/>
            <a:chExt cx="1818639" cy="3916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38967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3906520"/>
            </a:xfrm>
            <a:custGeom>
              <a:avLst/>
              <a:gdLst/>
              <a:ahLst/>
              <a:cxnLst/>
              <a:rect l="l" t="t" r="r" b="b"/>
              <a:pathLst>
                <a:path w="1809114" h="3906520">
                  <a:moveTo>
                    <a:pt x="0" y="3906266"/>
                  </a:moveTo>
                  <a:lnTo>
                    <a:pt x="1809114" y="3906266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906266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805298"/>
            <a:ext cx="21729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4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1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accesso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708342" y="5494273"/>
            <a:ext cx="6144260" cy="8331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3.2</a:t>
            </a:r>
            <a:r>
              <a:rPr sz="1600" spc="-4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Primo</a:t>
            </a:r>
            <a:r>
              <a:rPr sz="1600" spc="-2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6CC"/>
                </a:solidFill>
                <a:latin typeface="Calibri"/>
                <a:cs typeface="Calibri"/>
              </a:rPr>
              <a:t>accesso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985"/>
              </a:spcBef>
            </a:pPr>
            <a:r>
              <a:rPr sz="1400" dirty="0">
                <a:latin typeface="Calibri"/>
                <a:cs typeface="Calibri"/>
              </a:rPr>
              <a:t>Al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accesso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devi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confermare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tuoi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dati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personali,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leggere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accettare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informative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documento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presenti.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procedere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seleziona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“Avanti”.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0090" y="899858"/>
            <a:ext cx="1818639" cy="5417820"/>
            <a:chOff x="720090" y="899858"/>
            <a:chExt cx="1818639" cy="5417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615" y="909320"/>
              <a:ext cx="1799589" cy="539877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4852" y="904621"/>
              <a:ext cx="1809114" cy="5408295"/>
            </a:xfrm>
            <a:custGeom>
              <a:avLst/>
              <a:gdLst/>
              <a:ahLst/>
              <a:cxnLst/>
              <a:rect l="l" t="t" r="r" b="b"/>
              <a:pathLst>
                <a:path w="1809114" h="5408295">
                  <a:moveTo>
                    <a:pt x="0" y="5408295"/>
                  </a:moveTo>
                  <a:lnTo>
                    <a:pt x="1809114" y="5408295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5408295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6428104"/>
            <a:ext cx="4653915" cy="58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2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primo</a:t>
            </a:r>
            <a:r>
              <a:rPr sz="1400" cap="small" spc="-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accesso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400" dirty="0">
                <a:latin typeface="Calibri"/>
                <a:cs typeface="Calibri"/>
              </a:rPr>
              <a:t>Dopo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messaggio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conferma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iniziare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navigare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Unica.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008370" cy="966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4.</a:t>
            </a:r>
            <a:r>
              <a:rPr sz="1800" b="1" spc="-2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Profilo</a:t>
            </a:r>
            <a:r>
              <a:rPr sz="1800" b="1" spc="-1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personale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40"/>
              </a:spcBef>
            </a:pPr>
            <a:r>
              <a:rPr sz="1400" dirty="0">
                <a:latin typeface="Calibri"/>
                <a:cs typeface="Calibri"/>
              </a:rPr>
              <a:t>Per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consultare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 </a:t>
            </a:r>
            <a:r>
              <a:rPr sz="1400" spc="-10" dirty="0">
                <a:latin typeface="Calibri"/>
                <a:cs typeface="Calibri"/>
              </a:rPr>
              <a:t>informazioni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riguardanti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 tuo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profilo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personale,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seleziona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voce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400" dirty="0">
                <a:latin typeface="Calibri"/>
                <a:cs typeface="Calibri"/>
              </a:rPr>
              <a:t>“Profilo”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barra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navigazione.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3265" y="1971611"/>
            <a:ext cx="1818639" cy="5259705"/>
            <a:chOff x="723265" y="1971611"/>
            <a:chExt cx="1818639" cy="52597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1981326"/>
              <a:ext cx="1799589" cy="52402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8027" y="1976373"/>
              <a:ext cx="1809114" cy="5250180"/>
            </a:xfrm>
            <a:custGeom>
              <a:avLst/>
              <a:gdLst/>
              <a:ahLst/>
              <a:cxnLst/>
              <a:rect l="l" t="t" r="r" b="b"/>
              <a:pathLst>
                <a:path w="1809114" h="5250180">
                  <a:moveTo>
                    <a:pt x="0" y="5249926"/>
                  </a:moveTo>
                  <a:lnTo>
                    <a:pt x="1809114" y="5249926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5249926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8342" y="7222109"/>
            <a:ext cx="6145530" cy="1795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5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3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il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tuo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profilo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20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40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sezione</a:t>
            </a:r>
            <a:r>
              <a:rPr sz="1400" spc="4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personali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3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tuo</a:t>
            </a:r>
            <a:r>
              <a:rPr sz="1400" spc="4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profilo</a:t>
            </a:r>
            <a:r>
              <a:rPr sz="1400" spc="4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4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4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4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38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te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5"/>
              </a:spcBef>
            </a:pPr>
            <a:r>
              <a:rPr sz="1400" dirty="0">
                <a:latin typeface="Calibri"/>
                <a:cs typeface="Calibri"/>
              </a:rPr>
              <a:t>associate: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data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nascita,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codice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fiscale,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l’indirizzo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e-</a:t>
            </a:r>
            <a:r>
              <a:rPr sz="1400" spc="-10" dirty="0">
                <a:latin typeface="Calibri"/>
                <a:cs typeface="Calibri"/>
              </a:rPr>
              <a:t>mail.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995"/>
              </a:spcBef>
            </a:pPr>
            <a:r>
              <a:rPr sz="1400" dirty="0">
                <a:latin typeface="Calibri"/>
                <a:cs typeface="Calibri"/>
              </a:rPr>
              <a:t>Puoi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visualizzare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tuoi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dati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modificare,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ritieni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opportuno,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l'indirizzo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e-mail.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Per </a:t>
            </a:r>
            <a:r>
              <a:rPr sz="1400" dirty="0">
                <a:latin typeface="Calibri"/>
                <a:cs typeface="Calibri"/>
              </a:rPr>
              <a:t>farlo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collegamento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“Vai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nell’area</a:t>
            </a:r>
            <a:r>
              <a:rPr sz="1400" spc="2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riservata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Ministero”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conduce </a:t>
            </a:r>
            <a:r>
              <a:rPr sz="1400" dirty="0">
                <a:latin typeface="Calibri"/>
                <a:cs typeface="Calibri"/>
              </a:rPr>
              <a:t>nell’area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riservata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sito</a:t>
            </a:r>
            <a:r>
              <a:rPr sz="1400" spc="2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web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2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MIM,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dove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aggiornare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l’indirizzo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e-</a:t>
            </a:r>
            <a:r>
              <a:rPr sz="1400" spc="-20" dirty="0">
                <a:latin typeface="Calibri"/>
                <a:cs typeface="Calibri"/>
              </a:rPr>
              <a:t>mail </a:t>
            </a:r>
            <a:r>
              <a:rPr sz="1400" dirty="0">
                <a:latin typeface="Calibri"/>
                <a:cs typeface="Calibri"/>
              </a:rPr>
              <a:t>associato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profilo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10" dirty="0">
                <a:latin typeface="Calibri"/>
                <a:cs typeface="Calibri"/>
              </a:rPr>
              <a:t> Unica.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3916045"/>
            <a:chOff x="723265" y="902906"/>
            <a:chExt cx="1818639" cy="3916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38967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3906520"/>
            </a:xfrm>
            <a:custGeom>
              <a:avLst/>
              <a:gdLst/>
              <a:ahLst/>
              <a:cxnLst/>
              <a:rect l="l" t="t" r="r" b="b"/>
              <a:pathLst>
                <a:path w="1809114" h="3906520">
                  <a:moveTo>
                    <a:pt x="0" y="3906266"/>
                  </a:moveTo>
                  <a:lnTo>
                    <a:pt x="1809114" y="3906266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906266"/>
                  </a:lnTo>
                  <a:close/>
                </a:path>
              </a:pathLst>
            </a:custGeom>
            <a:ln w="952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805298"/>
            <a:ext cx="30645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4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informazioni</a:t>
            </a:r>
            <a:r>
              <a:rPr sz="1400" cap="small" spc="-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personali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48705" cy="386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5.</a:t>
            </a: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 Homepage</a:t>
            </a:r>
            <a:endParaRPr sz="1800">
              <a:latin typeface="Calibri"/>
              <a:cs typeface="Calibri"/>
            </a:endParaRPr>
          </a:p>
          <a:p>
            <a:pPr marL="12700" marR="5715" algn="just">
              <a:lnSpc>
                <a:spcPct val="102800"/>
              </a:lnSpc>
              <a:spcBef>
                <a:spcPts val="1789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tua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homepage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panoramica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degli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strumenti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presenti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nell’app,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oltre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alle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essenziali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posizione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scolastica.</a:t>
            </a:r>
            <a:endParaRPr sz="1400">
              <a:latin typeface="Calibri"/>
              <a:cs typeface="Calibri"/>
            </a:endParaRPr>
          </a:p>
          <a:p>
            <a:pPr marL="12700" marR="14604" algn="just">
              <a:lnSpc>
                <a:spcPct val="101200"/>
              </a:lnSpc>
              <a:spcBef>
                <a:spcPts val="1000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sezione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E-Portfolio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punti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accesso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quattro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compongono: </a:t>
            </a:r>
            <a:r>
              <a:rPr sz="1400" dirty="0">
                <a:latin typeface="Calibri"/>
                <a:cs typeface="Calibri"/>
              </a:rPr>
              <a:t>Percorso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studi,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Sviluppo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Capolavoro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Autovalutazione.</a:t>
            </a:r>
            <a:endParaRPr sz="1400">
              <a:latin typeface="Calibri"/>
              <a:cs typeface="Calibri"/>
            </a:endParaRPr>
          </a:p>
          <a:p>
            <a:pPr marL="12700" marR="8890" algn="just">
              <a:lnSpc>
                <a:spcPct val="101200"/>
              </a:lnSpc>
              <a:spcBef>
                <a:spcPts val="1030"/>
              </a:spcBef>
            </a:pPr>
            <a:r>
              <a:rPr sz="1400" dirty="0">
                <a:latin typeface="Calibri"/>
                <a:cs typeface="Calibri"/>
              </a:rPr>
              <a:t>NB: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funzionalità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relative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aree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Capolavoro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Autovalutazione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saranno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attivate prossimamente.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2200"/>
              </a:lnSpc>
              <a:spcBef>
                <a:spcPts val="980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sezione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Documenti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documenti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che,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2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diverse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fasi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2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tuo</a:t>
            </a:r>
            <a:r>
              <a:rPr sz="1400" spc="27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percorso </a:t>
            </a:r>
            <a:r>
              <a:rPr sz="1400" dirty="0">
                <a:latin typeface="Calibri"/>
                <a:cs typeface="Calibri"/>
              </a:rPr>
              <a:t>scolastico, saranno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resi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disponibili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dalla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scuola: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il </a:t>
            </a:r>
            <a:r>
              <a:rPr sz="1400" dirty="0">
                <a:latin typeface="Calibri"/>
                <a:cs typeface="Calibri"/>
              </a:rPr>
              <a:t>Curriculum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dello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studente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e,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dall’anno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scolastico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2024/2025,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anche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consiglio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orientamento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terzo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anno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secondaria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grado.</a:t>
            </a:r>
            <a:endParaRPr sz="1400">
              <a:latin typeface="Calibri"/>
              <a:cs typeface="Calibri"/>
            </a:endParaRPr>
          </a:p>
          <a:p>
            <a:pPr marL="12700" marR="9525" algn="just">
              <a:lnSpc>
                <a:spcPct val="101899"/>
              </a:lnSpc>
              <a:spcBef>
                <a:spcPts val="990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sezione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Servizi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frequenti,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avrai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disposizione </a:t>
            </a:r>
            <a:r>
              <a:rPr sz="1400" dirty="0">
                <a:latin typeface="Calibri"/>
                <a:cs typeface="Calibri"/>
              </a:rPr>
              <a:t>anche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ulteriori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strumenti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l’orientamento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potrai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conoscere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iniziative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promosse </a:t>
            </a:r>
            <a:r>
              <a:rPr sz="1400" dirty="0">
                <a:latin typeface="Calibri"/>
                <a:cs typeface="Calibri"/>
              </a:rPr>
              <a:t>dal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Ministero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arricchire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percorso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cui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possono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aderire.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3265" y="5211254"/>
            <a:ext cx="1818639" cy="3115310"/>
            <a:chOff x="723265" y="5211254"/>
            <a:chExt cx="1818639" cy="3115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5220715"/>
              <a:ext cx="1799589" cy="30962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8027" y="5216016"/>
              <a:ext cx="1809114" cy="3105785"/>
            </a:xfrm>
            <a:custGeom>
              <a:avLst/>
              <a:gdLst/>
              <a:ahLst/>
              <a:cxnLst/>
              <a:rect l="l" t="t" r="r" b="b"/>
              <a:pathLst>
                <a:path w="1809114" h="3105784">
                  <a:moveTo>
                    <a:pt x="0" y="3105785"/>
                  </a:moveTo>
                  <a:lnTo>
                    <a:pt x="1809114" y="3105785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105785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592260" y="5211254"/>
            <a:ext cx="1818639" cy="3115310"/>
            <a:chOff x="2592260" y="5211254"/>
            <a:chExt cx="1818639" cy="311531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8097" y="5401728"/>
              <a:ext cx="1646839" cy="29152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597023" y="5216016"/>
              <a:ext cx="1809114" cy="3105785"/>
            </a:xfrm>
            <a:custGeom>
              <a:avLst/>
              <a:gdLst/>
              <a:ahLst/>
              <a:cxnLst/>
              <a:rect l="l" t="t" r="r" b="b"/>
              <a:pathLst>
                <a:path w="1809114" h="3105784">
                  <a:moveTo>
                    <a:pt x="0" y="3105785"/>
                  </a:moveTo>
                  <a:lnTo>
                    <a:pt x="1809114" y="3105785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105785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3115310"/>
            <a:chOff x="723265" y="903033"/>
            <a:chExt cx="1818639" cy="3115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9165" y="1017291"/>
              <a:ext cx="1646839" cy="29914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3105785"/>
            </a:xfrm>
            <a:custGeom>
              <a:avLst/>
              <a:gdLst/>
              <a:ahLst/>
              <a:cxnLst/>
              <a:rect l="l" t="t" r="r" b="b"/>
              <a:pathLst>
                <a:path w="1809114" h="3105785">
                  <a:moveTo>
                    <a:pt x="0" y="3105784"/>
                  </a:moveTo>
                  <a:lnTo>
                    <a:pt x="1809114" y="3105784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105784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2592260" y="903033"/>
            <a:ext cx="1818639" cy="3115310"/>
            <a:chOff x="2592260" y="903033"/>
            <a:chExt cx="1818639" cy="311531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01722" y="912495"/>
              <a:ext cx="1799589" cy="30962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597023" y="907796"/>
              <a:ext cx="1809114" cy="3105785"/>
            </a:xfrm>
            <a:custGeom>
              <a:avLst/>
              <a:gdLst/>
              <a:ahLst/>
              <a:cxnLst/>
              <a:rect l="l" t="t" r="r" b="b"/>
              <a:pathLst>
                <a:path w="1809114" h="3105785">
                  <a:moveTo>
                    <a:pt x="0" y="3105784"/>
                  </a:moveTo>
                  <a:lnTo>
                    <a:pt x="1809114" y="3105784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105784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08342" y="4004945"/>
            <a:ext cx="381507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5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5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la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tua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homepage</a:t>
            </a:r>
            <a:r>
              <a:rPr sz="1400" cap="small" spc="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(sezione</a:t>
            </a:r>
            <a:r>
              <a:rPr sz="1400" cap="small" spc="-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1-2-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3-</a:t>
            </a:r>
            <a:r>
              <a:rPr sz="1400" cap="small" spc="-40" dirty="0">
                <a:solidFill>
                  <a:srgbClr val="5A5A5A"/>
                </a:solidFill>
                <a:latin typeface="Calibri"/>
                <a:cs typeface="Calibri"/>
              </a:rPr>
              <a:t>4)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48070" cy="1617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6.</a:t>
            </a:r>
            <a:r>
              <a:rPr sz="1800" b="1" spc="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E-Portfolio</a:t>
            </a:r>
            <a:endParaRPr sz="1800">
              <a:latin typeface="Calibri"/>
              <a:cs typeface="Calibri"/>
            </a:endParaRPr>
          </a:p>
          <a:p>
            <a:pPr marL="12700" marR="5080" algn="just">
              <a:lnSpc>
                <a:spcPct val="102000"/>
              </a:lnSpc>
              <a:spcBef>
                <a:spcPts val="1805"/>
              </a:spcBef>
            </a:pPr>
            <a:r>
              <a:rPr sz="1400" spc="-10" dirty="0">
                <a:latin typeface="Calibri"/>
                <a:cs typeface="Calibri"/>
              </a:rPr>
              <a:t>L'E-</a:t>
            </a:r>
            <a:r>
              <a:rPr sz="1400" dirty="0">
                <a:latin typeface="Calibri"/>
                <a:cs typeface="Calibri"/>
              </a:rPr>
              <a:t>Portfolio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accompagna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durante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percorso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scolastico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aiutarti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fare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scelte </a:t>
            </a:r>
            <a:r>
              <a:rPr sz="1400" dirty="0">
                <a:latin typeface="Calibri"/>
                <a:cs typeface="Calibri"/>
              </a:rPr>
              <a:t>consapevoli.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aiuta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seguire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sviluppo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competenze,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individuare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tuoi </a:t>
            </a:r>
            <a:r>
              <a:rPr sz="1400" spc="-10" dirty="0">
                <a:latin typeface="Calibri"/>
                <a:cs typeface="Calibri"/>
              </a:rPr>
              <a:t>punti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forza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compiere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scelte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consapevoli,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offrendoti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anche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visione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completa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esperienze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formative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svolte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2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ambito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scolastico</a:t>
            </a:r>
            <a:r>
              <a:rPr sz="1400" spc="2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ed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extrascolastico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delle </a:t>
            </a:r>
            <a:r>
              <a:rPr sz="1400" dirty="0">
                <a:latin typeface="Calibri"/>
                <a:cs typeface="Calibri"/>
              </a:rPr>
              <a:t>certificazioni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conseguite.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3265" y="2622867"/>
            <a:ext cx="1818639" cy="3115310"/>
            <a:chOff x="723265" y="2622867"/>
            <a:chExt cx="1818639" cy="31153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2632328"/>
              <a:ext cx="1799589" cy="309626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8027" y="2627629"/>
              <a:ext cx="1809114" cy="3105785"/>
            </a:xfrm>
            <a:custGeom>
              <a:avLst/>
              <a:gdLst/>
              <a:ahLst/>
              <a:cxnLst/>
              <a:rect l="l" t="t" r="r" b="b"/>
              <a:pathLst>
                <a:path w="1809114" h="3105785">
                  <a:moveTo>
                    <a:pt x="0" y="3105785"/>
                  </a:moveTo>
                  <a:lnTo>
                    <a:pt x="1809114" y="3105785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105785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8342" y="5726048"/>
            <a:ext cx="31419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5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6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homepage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/</a:t>
            </a:r>
            <a:r>
              <a:rPr sz="1400" cap="small" spc="-6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E-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Portfolio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8342" y="6415404"/>
            <a:ext cx="5516880" cy="8299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6.1</a:t>
            </a:r>
            <a:r>
              <a:rPr sz="1600" spc="-4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Percorso</a:t>
            </a:r>
            <a:r>
              <a:rPr sz="1600" spc="-2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di</a:t>
            </a:r>
            <a:r>
              <a:rPr sz="1600" spc="-20" dirty="0">
                <a:solidFill>
                  <a:srgbClr val="0066CC"/>
                </a:solidFill>
                <a:latin typeface="Calibri"/>
                <a:cs typeface="Calibri"/>
              </a:rPr>
              <a:t> studi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400" dirty="0">
                <a:latin typeface="Calibri"/>
                <a:cs typeface="Calibri"/>
              </a:rPr>
              <a:t>Puoi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accedere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sezione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Percorso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usando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collegamento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“Vai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alla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alibri"/>
                <a:cs typeface="Calibri"/>
              </a:rPr>
              <a:t>sezione”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corrispondenza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riquadro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Percorso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studi.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23265" y="7371270"/>
            <a:ext cx="1818639" cy="1967230"/>
            <a:chOff x="723265" y="7371270"/>
            <a:chExt cx="1818639" cy="19672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9165" y="7509340"/>
              <a:ext cx="1646839" cy="171954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28027" y="7376032"/>
              <a:ext cx="1809114" cy="1957705"/>
            </a:xfrm>
            <a:custGeom>
              <a:avLst/>
              <a:gdLst/>
              <a:ahLst/>
              <a:cxnLst/>
              <a:rect l="l" t="t" r="r" b="b"/>
              <a:pathLst>
                <a:path w="1809114" h="1957704">
                  <a:moveTo>
                    <a:pt x="0" y="1957705"/>
                  </a:moveTo>
                  <a:lnTo>
                    <a:pt x="1809114" y="1957705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1957705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08342" y="9321482"/>
            <a:ext cx="48444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7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Homepage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/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E-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Portfolio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/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percorso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studi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&gt;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vai</a:t>
            </a:r>
            <a:r>
              <a:rPr sz="1400" cap="small" spc="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alla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sezione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5772785" cy="457834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55"/>
              </a:spcBef>
            </a:pPr>
            <a:r>
              <a:rPr sz="1400" dirty="0">
                <a:latin typeface="Calibri"/>
                <a:cs typeface="Calibri"/>
              </a:rPr>
              <a:t>In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alternativa,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“E-</a:t>
            </a:r>
            <a:r>
              <a:rPr sz="1400" dirty="0">
                <a:latin typeface="Calibri"/>
                <a:cs typeface="Calibri"/>
              </a:rPr>
              <a:t>Portfolio”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barra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navigazione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e </a:t>
            </a:r>
            <a:r>
              <a:rPr sz="1400" dirty="0">
                <a:latin typeface="Calibri"/>
                <a:cs typeface="Calibri"/>
              </a:rPr>
              <a:t>quindi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selezionare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“Percorso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studi”.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3265" y="1463992"/>
            <a:ext cx="1818639" cy="3220085"/>
            <a:chOff x="723265" y="1463992"/>
            <a:chExt cx="1818639" cy="32200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1473581"/>
              <a:ext cx="1799589" cy="32009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8027" y="1468755"/>
              <a:ext cx="1809114" cy="3210560"/>
            </a:xfrm>
            <a:custGeom>
              <a:avLst/>
              <a:gdLst/>
              <a:ahLst/>
              <a:cxnLst/>
              <a:rect l="l" t="t" r="r" b="b"/>
              <a:pathLst>
                <a:path w="1809114" h="3210560">
                  <a:moveTo>
                    <a:pt x="0" y="3210433"/>
                  </a:moveTo>
                  <a:lnTo>
                    <a:pt x="1809114" y="3210433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210433"/>
                  </a:lnTo>
                  <a:close/>
                </a:path>
              </a:pathLst>
            </a:custGeom>
            <a:ln w="9525">
              <a:solidFill>
                <a:srgbClr val="0068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8342" y="4668520"/>
            <a:ext cx="6146800" cy="1017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8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Barra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navigazione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&gt;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E-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Portfolio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&gt;</a:t>
            </a:r>
            <a:r>
              <a:rPr sz="1400" cap="small" spc="-5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percorso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studi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899"/>
              </a:lnSpc>
              <a:spcBef>
                <a:spcPts val="990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schermata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Percorso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anzitutto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informazioni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classe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l’indirizzo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stai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frequentando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nell’anno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scolastico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corrente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seguire,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sezione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Istruzione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formazione,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dettaglio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piano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stai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seguendo.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7141209"/>
            <a:chOff x="723265" y="903033"/>
            <a:chExt cx="1818639" cy="714120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891" y="912495"/>
              <a:ext cx="1799463" cy="7088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7131684"/>
            </a:xfrm>
            <a:custGeom>
              <a:avLst/>
              <a:gdLst/>
              <a:ahLst/>
              <a:cxnLst/>
              <a:rect l="l" t="t" r="r" b="b"/>
              <a:pathLst>
                <a:path w="1809114" h="7131684">
                  <a:moveTo>
                    <a:pt x="0" y="7131684"/>
                  </a:moveTo>
                  <a:lnTo>
                    <a:pt x="1809114" y="7131684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7131684"/>
                  </a:lnTo>
                  <a:close/>
                </a:path>
              </a:pathLst>
            </a:custGeom>
            <a:ln w="952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8032115"/>
            <a:ext cx="6142990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5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9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Percorso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studi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200"/>
              </a:lnSpc>
              <a:spcBef>
                <a:spcPts val="1025"/>
              </a:spcBef>
            </a:pPr>
            <a:r>
              <a:rPr sz="1400" dirty="0">
                <a:latin typeface="Calibri"/>
                <a:cs typeface="Calibri"/>
              </a:rPr>
              <a:t>Puoi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entrare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nel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dettaglio</a:t>
            </a:r>
            <a:r>
              <a:rPr sz="1400" spc="1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piano</a:t>
            </a:r>
            <a:r>
              <a:rPr sz="1400" spc="1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studi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seguito</a:t>
            </a:r>
            <a:r>
              <a:rPr sz="1400" spc="1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negli</a:t>
            </a:r>
            <a:r>
              <a:rPr sz="1400" spc="1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anni</a:t>
            </a:r>
            <a:r>
              <a:rPr sz="1400" spc="120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precedenti </a:t>
            </a:r>
            <a:r>
              <a:rPr sz="1400" dirty="0">
                <a:latin typeface="Calibri"/>
                <a:cs typeface="Calibri"/>
              </a:rPr>
              <a:t>selezionando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singoli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anni</a:t>
            </a:r>
            <a:r>
              <a:rPr sz="1400" spc="3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corso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oppure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selezionando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menu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tendina</a:t>
            </a:r>
            <a:r>
              <a:rPr sz="1400" spc="3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i </a:t>
            </a:r>
            <a:r>
              <a:rPr sz="1400" dirty="0">
                <a:latin typeface="Calibri"/>
                <a:cs typeface="Calibri"/>
              </a:rPr>
              <a:t>precedenti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gradi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istruzione.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3420110"/>
            <a:chOff x="723265" y="903033"/>
            <a:chExt cx="1818639" cy="3420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322957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3410585"/>
            </a:xfrm>
            <a:custGeom>
              <a:avLst/>
              <a:gdLst/>
              <a:ahLst/>
              <a:cxnLst/>
              <a:rect l="l" t="t" r="r" b="b"/>
              <a:pathLst>
                <a:path w="1809114" h="3410585">
                  <a:moveTo>
                    <a:pt x="0" y="3410584"/>
                  </a:moveTo>
                  <a:lnTo>
                    <a:pt x="1809114" y="3410584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410584"/>
                  </a:lnTo>
                  <a:close/>
                </a:path>
              </a:pathLst>
            </a:custGeom>
            <a:ln w="9524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309745"/>
            <a:ext cx="6148070" cy="1236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10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piano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studi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per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anno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1015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sezione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Istruzione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formazione,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anche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riportati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esiti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dello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scrutinio </a:t>
            </a:r>
            <a:r>
              <a:rPr sz="1400" dirty="0">
                <a:latin typeface="Calibri"/>
                <a:cs typeface="Calibri"/>
              </a:rPr>
              <a:t>finale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ciascun</a:t>
            </a:r>
            <a:r>
              <a:rPr sz="1400" spc="1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anno</a:t>
            </a:r>
            <a:r>
              <a:rPr sz="1400" spc="14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scolastico</a:t>
            </a:r>
            <a:r>
              <a:rPr sz="1400" spc="1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13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frequentato,</a:t>
            </a:r>
            <a:r>
              <a:rPr sz="1400" spc="13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1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eventuali</a:t>
            </a:r>
            <a:r>
              <a:rPr sz="1400" spc="17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esami</a:t>
            </a:r>
            <a:r>
              <a:rPr sz="1400" spc="145" dirty="0">
                <a:latin typeface="Calibri"/>
                <a:cs typeface="Calibri"/>
              </a:rPr>
              <a:t> 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idoneità/integrativi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sostenuti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crediti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scolastici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acquisiti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negli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ultimi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anni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della </a:t>
            </a:r>
            <a:r>
              <a:rPr sz="1400" dirty="0">
                <a:latin typeface="Calibri"/>
                <a:cs typeface="Calibri"/>
              </a:rPr>
              <a:t>scuola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secondaria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grado.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23265" y="5671121"/>
            <a:ext cx="1818639" cy="2853690"/>
            <a:chOff x="723265" y="5671121"/>
            <a:chExt cx="1818639" cy="285369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790" y="5680710"/>
              <a:ext cx="1799589" cy="28341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28027" y="5675884"/>
              <a:ext cx="1809114" cy="2844165"/>
            </a:xfrm>
            <a:custGeom>
              <a:avLst/>
              <a:gdLst/>
              <a:ahLst/>
              <a:cxnLst/>
              <a:rect l="l" t="t" r="r" b="b"/>
              <a:pathLst>
                <a:path w="1809114" h="2844165">
                  <a:moveTo>
                    <a:pt x="0" y="2843657"/>
                  </a:moveTo>
                  <a:lnTo>
                    <a:pt x="1809114" y="2843657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2843657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08342" y="8508365"/>
            <a:ext cx="6028690" cy="114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4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11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esiti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scrutini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finali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14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parte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pagina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riportate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altre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esperienze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formative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svolte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ambito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scolastico,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divise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tipologia.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esperienze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formative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organizzate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10" dirty="0">
                <a:latin typeface="Calibri"/>
                <a:cs typeface="Calibri"/>
              </a:rPr>
              <a:t> gruppi: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86206"/>
            <a:ext cx="6149340" cy="43008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927100" marR="5080" indent="-228600" algn="just">
              <a:lnSpc>
                <a:spcPct val="101699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Percorsi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trasversali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l'orientamento</a:t>
            </a:r>
            <a:r>
              <a:rPr sz="1400" spc="2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PCTO: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sono </a:t>
            </a:r>
            <a:r>
              <a:rPr sz="1400" dirty="0">
                <a:latin typeface="Calibri"/>
                <a:cs typeface="Calibri"/>
              </a:rPr>
              <a:t>percorsi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formativi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utili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orientare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studenti delle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ultime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classi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delle </a:t>
            </a:r>
            <a:r>
              <a:rPr sz="1400" dirty="0">
                <a:latin typeface="Calibri"/>
                <a:cs typeface="Calibri"/>
              </a:rPr>
              <a:t>scuole</a:t>
            </a:r>
            <a:r>
              <a:rPr sz="1400" spc="229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secondarie</a:t>
            </a:r>
            <a:r>
              <a:rPr sz="1400" spc="2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2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secondo</a:t>
            </a:r>
            <a:r>
              <a:rPr sz="1400" spc="2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grado</a:t>
            </a:r>
            <a:r>
              <a:rPr sz="1400" spc="2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2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mondo</a:t>
            </a:r>
            <a:r>
              <a:rPr sz="1400" spc="22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23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lavoro,</a:t>
            </a:r>
            <a:r>
              <a:rPr sz="1400" spc="220" dirty="0">
                <a:latin typeface="Calibri"/>
                <a:cs typeface="Calibri"/>
              </a:rPr>
              <a:t>  </a:t>
            </a:r>
            <a:r>
              <a:rPr sz="1400" spc="-25" dirty="0">
                <a:latin typeface="Calibri"/>
                <a:cs typeface="Calibri"/>
              </a:rPr>
              <a:t>al </a:t>
            </a:r>
            <a:r>
              <a:rPr sz="1400" dirty="0">
                <a:latin typeface="Calibri"/>
                <a:cs typeface="Calibri"/>
              </a:rPr>
              <a:t>proseguimento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degli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sviluppare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competenze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trasversali;</a:t>
            </a:r>
            <a:endParaRPr sz="1400">
              <a:latin typeface="Calibri"/>
              <a:cs typeface="Calibri"/>
            </a:endParaRPr>
          </a:p>
          <a:p>
            <a:pPr marL="926465" indent="-227965" algn="just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926465" algn="l"/>
              </a:tabLst>
            </a:pP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18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scolastiche: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18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1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ampliamento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dell’offerta</a:t>
            </a:r>
            <a:endParaRPr sz="1400">
              <a:latin typeface="Calibri"/>
              <a:cs typeface="Calibri"/>
            </a:endParaRPr>
          </a:p>
          <a:p>
            <a:pPr marL="927100" algn="just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alibri"/>
                <a:cs typeface="Calibri"/>
              </a:rPr>
              <a:t>formativa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organizzate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frequentate;</a:t>
            </a:r>
            <a:endParaRPr sz="1400">
              <a:latin typeface="Calibri"/>
              <a:cs typeface="Calibri"/>
            </a:endParaRPr>
          </a:p>
          <a:p>
            <a:pPr marL="927100" marR="8890" indent="-228600" algn="just">
              <a:lnSpc>
                <a:spcPct val="102000"/>
              </a:lnSpc>
              <a:spcBef>
                <a:spcPts val="3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Mobilità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studentesca: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riportati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eventuali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periodi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studio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formazione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1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svolto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all’estero,</a:t>
            </a:r>
            <a:r>
              <a:rPr sz="1400" spc="18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ad</a:t>
            </a:r>
            <a:r>
              <a:rPr sz="1400" spc="18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esempio</a:t>
            </a:r>
            <a:r>
              <a:rPr sz="1400" spc="18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all’interno</a:t>
            </a:r>
            <a:r>
              <a:rPr sz="1400" spc="185" dirty="0">
                <a:latin typeface="Calibri"/>
                <a:cs typeface="Calibri"/>
              </a:rPr>
              <a:t> 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programmi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internazionali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scambi</a:t>
            </a:r>
            <a:r>
              <a:rPr sz="1400" spc="-10" dirty="0">
                <a:latin typeface="Calibri"/>
                <a:cs typeface="Calibri"/>
              </a:rPr>
              <a:t> studenteschi;</a:t>
            </a:r>
            <a:endParaRPr sz="1400">
              <a:latin typeface="Calibri"/>
              <a:cs typeface="Calibri"/>
            </a:endParaRPr>
          </a:p>
          <a:p>
            <a:pPr marL="927100" marR="11430" indent="-228600" algn="just">
              <a:lnSpc>
                <a:spcPct val="101899"/>
              </a:lnSpc>
              <a:spcBef>
                <a:spcPts val="4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Iscrizione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all’albo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eccellenze: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riporta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premi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riconoscimenti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che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ottenuto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partecipando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concorsi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competizioni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studenti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inseriti </a:t>
            </a:r>
            <a:r>
              <a:rPr sz="1400" dirty="0">
                <a:latin typeface="Calibri"/>
                <a:cs typeface="Calibri"/>
              </a:rPr>
              <a:t>nel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programma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annuale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eccellenze;</a:t>
            </a:r>
            <a:endParaRPr sz="1400">
              <a:latin typeface="Calibri"/>
              <a:cs typeface="Calibri"/>
            </a:endParaRPr>
          </a:p>
          <a:p>
            <a:pPr marL="927100" marR="5080" indent="-228600" algn="just">
              <a:lnSpc>
                <a:spcPct val="102000"/>
              </a:lnSpc>
              <a:spcBef>
                <a:spcPts val="3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Moduli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orientamento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formativo: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3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riportate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svolte </a:t>
            </a:r>
            <a:r>
              <a:rPr sz="1400" dirty="0">
                <a:latin typeface="Calibri"/>
                <a:cs typeface="Calibri"/>
              </a:rPr>
              <a:t>nell'ambito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moduli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almeno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30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anno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organizzate </a:t>
            </a:r>
            <a:r>
              <a:rPr sz="1400" dirty="0">
                <a:latin typeface="Calibri"/>
                <a:cs typeface="Calibri"/>
              </a:rPr>
              <a:t>dalla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dell'orientamento.</a:t>
            </a:r>
            <a:endParaRPr sz="1400">
              <a:latin typeface="Calibri"/>
              <a:cs typeface="Calibri"/>
            </a:endParaRPr>
          </a:p>
          <a:p>
            <a:pPr marL="12700" marR="11430" algn="just">
              <a:lnSpc>
                <a:spcPct val="102200"/>
              </a:lnSpc>
              <a:spcBef>
                <a:spcPts val="985"/>
              </a:spcBef>
            </a:pPr>
            <a:r>
              <a:rPr sz="1400" dirty="0">
                <a:latin typeface="Calibri"/>
                <a:cs typeface="Calibri"/>
              </a:rPr>
              <a:t>Una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consegui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diploma,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seguito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superamento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dell'esame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Stato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del </a:t>
            </a:r>
            <a:r>
              <a:rPr sz="1400" spc="-10" dirty="0">
                <a:latin typeface="Calibri"/>
                <a:cs typeface="Calibri"/>
              </a:rPr>
              <a:t>secondo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ciclo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istruzione,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in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questa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schermata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trovi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anche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informazioni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sul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tuo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titolo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studio,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punteggio</a:t>
            </a:r>
            <a:r>
              <a:rPr sz="1400" dirty="0">
                <a:latin typeface="Calibri"/>
                <a:cs typeface="Calibri"/>
              </a:rPr>
              <a:t> complessivo che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ottenuto 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dettaglio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punteggi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le </a:t>
            </a:r>
            <a:r>
              <a:rPr sz="1400" dirty="0">
                <a:latin typeface="Calibri"/>
                <a:cs typeface="Calibri"/>
              </a:rPr>
              <a:t>diverse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prove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d’esame.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6536690"/>
            <a:chOff x="723265" y="902906"/>
            <a:chExt cx="1818639" cy="65366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643138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6527165"/>
            </a:xfrm>
            <a:custGeom>
              <a:avLst/>
              <a:gdLst/>
              <a:ahLst/>
              <a:cxnLst/>
              <a:rect l="l" t="t" r="r" b="b"/>
              <a:pathLst>
                <a:path w="1809114" h="6527165">
                  <a:moveTo>
                    <a:pt x="0" y="6526657"/>
                  </a:moveTo>
                  <a:lnTo>
                    <a:pt x="1809114" y="6526657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6526657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7422133"/>
            <a:ext cx="264160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4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12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titolo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studio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6" name="object 6"/>
          <p:cNvSpPr txBox="1"/>
          <p:nvPr/>
        </p:nvSpPr>
        <p:spPr>
          <a:xfrm>
            <a:off x="708342" y="8111490"/>
            <a:ext cx="6136005" cy="117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6.2</a:t>
            </a:r>
            <a:r>
              <a:rPr sz="1600" spc="-2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0066CC"/>
                </a:solidFill>
                <a:latin typeface="Calibri"/>
                <a:cs typeface="Calibri"/>
              </a:rPr>
              <a:t>Sviluppo</a:t>
            </a:r>
            <a:r>
              <a:rPr sz="1600" spc="-2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66CC"/>
                </a:solidFill>
                <a:latin typeface="Calibri"/>
                <a:cs typeface="Calibri"/>
              </a:rPr>
              <a:t>competenze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sz="1400" dirty="0">
                <a:latin typeface="Calibri"/>
                <a:cs typeface="Calibri"/>
              </a:rPr>
              <a:t>All’interno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questa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sezione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vista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sintetica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3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</a:t>
            </a:r>
            <a:r>
              <a:rPr sz="1400" spc="3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chiave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400" dirty="0">
                <a:latin typeface="Calibri"/>
                <a:cs typeface="Calibri"/>
              </a:rPr>
              <a:t>europee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sviluppate.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barra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associata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ciascuna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l’andamento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progressi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compiuti.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5011420"/>
            <a:chOff x="723265" y="902906"/>
            <a:chExt cx="1818639" cy="50114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784" y="984496"/>
              <a:ext cx="1775595" cy="492011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5001895"/>
            </a:xfrm>
            <a:custGeom>
              <a:avLst/>
              <a:gdLst/>
              <a:ahLst/>
              <a:cxnLst/>
              <a:rect l="l" t="t" r="r" b="b"/>
              <a:pathLst>
                <a:path w="1809114" h="5001895">
                  <a:moveTo>
                    <a:pt x="0" y="5001641"/>
                  </a:moveTo>
                  <a:lnTo>
                    <a:pt x="1809114" y="5001641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5001641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5897879"/>
            <a:ext cx="6136640" cy="192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13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sviluppo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competenze</a:t>
            </a:r>
            <a:endParaRPr sz="1400">
              <a:latin typeface="Calibri"/>
              <a:cs typeface="Calibri"/>
            </a:endParaRPr>
          </a:p>
          <a:p>
            <a:pPr marL="12700" marR="45085" algn="just">
              <a:lnSpc>
                <a:spcPct val="101200"/>
              </a:lnSpc>
              <a:spcBef>
                <a:spcPts val="1025"/>
              </a:spcBef>
            </a:pPr>
            <a:r>
              <a:rPr sz="1400" dirty="0">
                <a:latin typeface="Calibri"/>
                <a:cs typeface="Calibri"/>
              </a:rPr>
              <a:t>Per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aggiungere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nuova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“Aggiungi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o </a:t>
            </a:r>
            <a:r>
              <a:rPr sz="1400" spc="-10" dirty="0">
                <a:latin typeface="Calibri"/>
                <a:cs typeface="Calibri"/>
              </a:rPr>
              <a:t>certificazione”.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6.2.1</a:t>
            </a:r>
            <a:r>
              <a:rPr sz="1400" spc="-5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Aggiungi</a:t>
            </a:r>
            <a:r>
              <a:rPr sz="1400" spc="-3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nuova</a:t>
            </a:r>
            <a:r>
              <a:rPr sz="1400" spc="-3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attività</a:t>
            </a:r>
            <a:r>
              <a:rPr sz="1400" spc="-5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o</a:t>
            </a:r>
            <a:r>
              <a:rPr sz="1400" spc="-5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certificazione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2000"/>
              </a:lnSpc>
              <a:spcBef>
                <a:spcPts val="1010"/>
              </a:spcBef>
            </a:pPr>
            <a:r>
              <a:rPr sz="1400" dirty="0">
                <a:latin typeface="Calibri"/>
                <a:cs typeface="Calibri"/>
              </a:rPr>
              <a:t>Dopo</a:t>
            </a:r>
            <a:r>
              <a:rPr sz="1400" spc="2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aver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selezionato</a:t>
            </a:r>
            <a:r>
              <a:rPr sz="1400" spc="2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“Aggiungi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2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2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certificazione”,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scegli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2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vuoi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un’attività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extrascolastica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oppure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certificazione,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quindi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bottone “Avanti”.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3935095"/>
            <a:chOff x="723265" y="903033"/>
            <a:chExt cx="1818639" cy="39350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39156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3925570"/>
            </a:xfrm>
            <a:custGeom>
              <a:avLst/>
              <a:gdLst/>
              <a:ahLst/>
              <a:cxnLst/>
              <a:rect l="l" t="t" r="r" b="b"/>
              <a:pathLst>
                <a:path w="1809114" h="3925570">
                  <a:moveTo>
                    <a:pt x="0" y="3925189"/>
                  </a:moveTo>
                  <a:lnTo>
                    <a:pt x="1809114" y="3925189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925189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817998"/>
            <a:ext cx="6148070" cy="4695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14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attività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extrascolastica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Inserimento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attività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extrascolastica –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Passo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1</a:t>
            </a:r>
            <a:r>
              <a:rPr sz="1400" spc="-4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di</a:t>
            </a:r>
            <a:r>
              <a:rPr sz="1400" spc="-3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400" dirty="0">
                <a:latin typeface="Calibri"/>
                <a:cs typeface="Calibri"/>
              </a:rPr>
              <a:t>Dopo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scelto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“Attività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extrascolastica” seguirà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processo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passi.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primo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alibri"/>
                <a:cs typeface="Calibri"/>
              </a:rPr>
              <a:t>passo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seguenti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sull’attività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extrascolastica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svolta:</a:t>
            </a:r>
            <a:endParaRPr sz="1400">
              <a:latin typeface="Calibri"/>
              <a:cs typeface="Calibri"/>
            </a:endParaRPr>
          </a:p>
          <a:p>
            <a:pPr marL="927100" marR="5080" indent="-228600" algn="just">
              <a:lnSpc>
                <a:spcPct val="101600"/>
              </a:lnSpc>
              <a:spcBef>
                <a:spcPts val="10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Tipo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attività: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menu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tendina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selezionare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quale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tipologia </a:t>
            </a:r>
            <a:r>
              <a:rPr sz="1400" dirty="0">
                <a:latin typeface="Calibri"/>
                <a:cs typeface="Calibri"/>
              </a:rPr>
              <a:t>appartiene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l'attività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vuoi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inserire,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scelta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professionali,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culturali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artistiche,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musicali,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sportive,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Attività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cittadinanza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volontariato.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tipologia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idonea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l’opzione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“Altro”;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Titolo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attività: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assegna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titolo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all’attività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descriva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brevemente;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Organizzata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da: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inserisci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l’ente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organizzato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l’attività;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Città: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inserisci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città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dove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è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svolta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l’attività;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Data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inizio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Data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fine: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inserisci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data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inizio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dell’attività</a:t>
            </a:r>
            <a:endParaRPr sz="1400">
              <a:latin typeface="Calibri"/>
              <a:cs typeface="Calibri"/>
            </a:endParaRPr>
          </a:p>
          <a:p>
            <a:pPr marL="927100">
              <a:lnSpc>
                <a:spcPct val="100000"/>
              </a:lnSpc>
              <a:spcBef>
                <a:spcPts val="50"/>
              </a:spcBef>
            </a:pPr>
            <a:r>
              <a:rPr sz="1400" spc="-10" dirty="0">
                <a:latin typeface="Calibri"/>
                <a:cs typeface="Calibri"/>
              </a:rPr>
              <a:t>svolta;</a:t>
            </a:r>
            <a:endParaRPr sz="1400">
              <a:latin typeface="Calibri"/>
              <a:cs typeface="Calibri"/>
            </a:endParaRPr>
          </a:p>
          <a:p>
            <a:pPr marL="927100" marR="12700" indent="-228600" algn="just">
              <a:lnSpc>
                <a:spcPct val="101899"/>
              </a:lnSpc>
              <a:spcBef>
                <a:spcPts val="3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Altre</a:t>
            </a:r>
            <a:r>
              <a:rPr sz="1400" spc="4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informazioni:</a:t>
            </a:r>
            <a:r>
              <a:rPr sz="1400" spc="4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scrivi</a:t>
            </a:r>
            <a:r>
              <a:rPr sz="1400" spc="4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ogni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altra</a:t>
            </a:r>
            <a:r>
              <a:rPr sz="1400" spc="4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informazione</a:t>
            </a:r>
            <a:r>
              <a:rPr sz="1400" spc="95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utile</a:t>
            </a:r>
            <a:r>
              <a:rPr sz="1400" spc="48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48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illustrare </a:t>
            </a:r>
            <a:r>
              <a:rPr sz="1400" dirty="0">
                <a:latin typeface="Calibri"/>
                <a:cs typeface="Calibri"/>
              </a:rPr>
              <a:t>l’attività,</a:t>
            </a:r>
            <a:r>
              <a:rPr sz="1400" spc="4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come</a:t>
            </a:r>
            <a:r>
              <a:rPr sz="1400" spc="4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</a:t>
            </a:r>
            <a:r>
              <a:rPr sz="1400" spc="4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esempio</a:t>
            </a:r>
            <a:r>
              <a:rPr sz="1400" spc="4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4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motivo</a:t>
            </a:r>
            <a:r>
              <a:rPr sz="1400" spc="4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4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4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</a:t>
            </a:r>
            <a:r>
              <a:rPr sz="1400" spc="4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spinto</a:t>
            </a:r>
            <a:r>
              <a:rPr sz="1400" spc="4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4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svolgere quell’attività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altri </a:t>
            </a:r>
            <a:r>
              <a:rPr sz="1400" spc="-10" dirty="0">
                <a:latin typeface="Calibri"/>
                <a:cs typeface="Calibri"/>
              </a:rPr>
              <a:t>dettagli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rilevanti.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00" dirty="0">
                <a:latin typeface="Calibri"/>
                <a:cs typeface="Calibri"/>
              </a:rPr>
              <a:t>Una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compilati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campi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obbligatori,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segnalati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asterisco,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10" dirty="0">
                <a:latin typeface="Calibri"/>
                <a:cs typeface="Calibri"/>
              </a:rPr>
              <a:t> procedere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al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400" dirty="0">
                <a:latin typeface="Calibri"/>
                <a:cs typeface="Calibri"/>
              </a:rPr>
              <a:t>passo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successivo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“Avanti”.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40450" cy="6737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algn="just">
              <a:lnSpc>
                <a:spcPct val="101899"/>
              </a:lnSpc>
              <a:spcBef>
                <a:spcPts val="65"/>
              </a:spcBef>
            </a:pPr>
            <a:r>
              <a:rPr sz="1400" dirty="0">
                <a:latin typeface="Calibri"/>
                <a:cs typeface="Calibri"/>
              </a:rPr>
              <a:t>NB: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ricorda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qualsiasi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momento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uscire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dall'inserimento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dell'attività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il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"X"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uscita,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alto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destra.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attenzione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però: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tal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caso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perderai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le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momento.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3265" y="1681162"/>
            <a:ext cx="1818639" cy="6320155"/>
            <a:chOff x="723265" y="1681162"/>
            <a:chExt cx="1818639" cy="63201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1690624"/>
              <a:ext cx="1799589" cy="630097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8027" y="1685925"/>
              <a:ext cx="1809114" cy="6310630"/>
            </a:xfrm>
            <a:custGeom>
              <a:avLst/>
              <a:gdLst/>
              <a:ahLst/>
              <a:cxnLst/>
              <a:rect l="l" t="t" r="r" b="b"/>
              <a:pathLst>
                <a:path w="1809114" h="6310630">
                  <a:moveTo>
                    <a:pt x="0" y="6310503"/>
                  </a:moveTo>
                  <a:lnTo>
                    <a:pt x="1809114" y="6310503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6310503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8342" y="7984490"/>
            <a:ext cx="6144260" cy="1490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15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attività</a:t>
            </a:r>
            <a:r>
              <a:rPr sz="1400" cap="small" spc="-4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extrascolastica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1/3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Inserimento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attività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extrascolastica –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Passo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2</a:t>
            </a:r>
            <a:r>
              <a:rPr sz="1400" spc="-4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di</a:t>
            </a:r>
            <a:r>
              <a:rPr sz="1400" spc="-3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400" dirty="0">
                <a:latin typeface="Calibri"/>
                <a:cs typeface="Calibri"/>
              </a:rPr>
              <a:t>Nel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secondo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devi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indicare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ritieni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aver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sviluppato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grazie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400" spc="-10" dirty="0">
                <a:latin typeface="Calibri"/>
                <a:cs typeface="Calibri"/>
              </a:rPr>
              <a:t>all’attività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svolta.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più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ogni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attività.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Quindi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“Avanti”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proseguire.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6420485"/>
            <a:chOff x="723265" y="902906"/>
            <a:chExt cx="1818639" cy="64204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640143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6410960"/>
            </a:xfrm>
            <a:custGeom>
              <a:avLst/>
              <a:gdLst/>
              <a:ahLst/>
              <a:cxnLst/>
              <a:rect l="l" t="t" r="r" b="b"/>
              <a:pathLst>
                <a:path w="1809114" h="6410959">
                  <a:moveTo>
                    <a:pt x="0" y="6410959"/>
                  </a:moveTo>
                  <a:lnTo>
                    <a:pt x="1809114" y="6410959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6410959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7307833"/>
            <a:ext cx="6137910" cy="179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16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attività</a:t>
            </a:r>
            <a:r>
              <a:rPr sz="1400" cap="small" spc="-4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extrascolastica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2/3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Inserimento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attività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extrascolastica –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Passo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r>
              <a:rPr sz="1400" spc="-4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di</a:t>
            </a:r>
            <a:r>
              <a:rPr sz="1400" spc="-3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899"/>
              </a:lnSpc>
              <a:spcBef>
                <a:spcPts val="990"/>
              </a:spcBef>
            </a:pPr>
            <a:r>
              <a:rPr sz="1400" dirty="0">
                <a:latin typeface="Calibri"/>
                <a:cs typeface="Calibri"/>
              </a:rPr>
              <a:t>Nel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terzo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riepilogo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inserito.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accorgi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dover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correggere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qualche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semplicemente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vuoi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fare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modifiche,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“Modifica”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corrispondenza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gruppo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vuoi </a:t>
            </a:r>
            <a:r>
              <a:rPr sz="1400" dirty="0">
                <a:latin typeface="Calibri"/>
                <a:cs typeface="Calibri"/>
              </a:rPr>
              <a:t>modificare.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inserito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corrette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vuoi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procedere, </a:t>
            </a:r>
            <a:r>
              <a:rPr sz="1400" dirty="0">
                <a:latin typeface="Calibri"/>
                <a:cs typeface="Calibri"/>
              </a:rPr>
              <a:t>completa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l’inserimento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10" dirty="0">
                <a:latin typeface="Calibri"/>
                <a:cs typeface="Calibri"/>
              </a:rPr>
              <a:t> “Salva”.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1120076"/>
            <a:ext cx="1818639" cy="6228715"/>
            <a:chOff x="723265" y="1120076"/>
            <a:chExt cx="1818639" cy="622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1129537"/>
              <a:ext cx="1799589" cy="620966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1124838"/>
              <a:ext cx="1809114" cy="6219190"/>
            </a:xfrm>
            <a:custGeom>
              <a:avLst/>
              <a:gdLst/>
              <a:ahLst/>
              <a:cxnLst/>
              <a:rect l="l" t="t" r="r" b="b"/>
              <a:pathLst>
                <a:path w="1809114" h="6219190">
                  <a:moveTo>
                    <a:pt x="0" y="6219190"/>
                  </a:moveTo>
                  <a:lnTo>
                    <a:pt x="1809114" y="6219190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6219190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7336408"/>
            <a:ext cx="6139180" cy="1233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17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4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attività</a:t>
            </a:r>
            <a:r>
              <a:rPr sz="1400" cap="small" spc="-4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extrascolastica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3/3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990"/>
              </a:spcBef>
            </a:pPr>
            <a:r>
              <a:rPr sz="1400" dirty="0">
                <a:latin typeface="Calibri"/>
                <a:cs typeface="Calibri"/>
              </a:rPr>
              <a:t>Appena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aggiunta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nuova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extrascolastica,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rivedere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competenze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che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associato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“Vai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Competenze”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schermata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conferma.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Se </a:t>
            </a:r>
            <a:r>
              <a:rPr sz="1400" dirty="0">
                <a:latin typeface="Calibri"/>
                <a:cs typeface="Calibri"/>
              </a:rPr>
              <a:t>invece</a:t>
            </a:r>
            <a:r>
              <a:rPr sz="1400" spc="4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vuoi</a:t>
            </a:r>
            <a:r>
              <a:rPr sz="1400" spc="4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aggiungere</a:t>
            </a:r>
            <a:r>
              <a:rPr sz="1400" spc="4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subito</a:t>
            </a:r>
            <a:r>
              <a:rPr sz="1400" spc="4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4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nuova</a:t>
            </a:r>
            <a:r>
              <a:rPr sz="1400" spc="4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4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extrascolastica/certificazione,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“Aggiungi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nuova”.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3916045"/>
            <a:chOff x="723265" y="902906"/>
            <a:chExt cx="1818639" cy="3916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389674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3906520"/>
            </a:xfrm>
            <a:custGeom>
              <a:avLst/>
              <a:gdLst/>
              <a:ahLst/>
              <a:cxnLst/>
              <a:rect l="l" t="t" r="r" b="b"/>
              <a:pathLst>
                <a:path w="1809114" h="3906520">
                  <a:moveTo>
                    <a:pt x="0" y="3906266"/>
                  </a:moveTo>
                  <a:lnTo>
                    <a:pt x="1809114" y="3906266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906266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805298"/>
            <a:ext cx="6143625" cy="1363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4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18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competenza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aggiunta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45"/>
              </a:spcBef>
            </a:pPr>
            <a:r>
              <a:rPr sz="1400" spc="-10" dirty="0">
                <a:solidFill>
                  <a:srgbClr val="0043E3"/>
                </a:solidFill>
                <a:latin typeface="Calibri"/>
                <a:cs typeface="Calibri"/>
              </a:rPr>
              <a:t>Aggiungi</a:t>
            </a:r>
            <a:r>
              <a:rPr sz="1400" spc="-3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una</a:t>
            </a:r>
            <a:r>
              <a:rPr sz="1400" spc="-3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nuova</a:t>
            </a:r>
            <a:r>
              <a:rPr sz="1400" spc="-3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43E3"/>
                </a:solidFill>
                <a:latin typeface="Calibri"/>
                <a:cs typeface="Calibri"/>
              </a:rPr>
              <a:t>certificazione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2000"/>
              </a:lnSpc>
              <a:spcBef>
                <a:spcPts val="985"/>
              </a:spcBef>
            </a:pPr>
            <a:r>
              <a:rPr sz="1400" dirty="0">
                <a:latin typeface="Calibri"/>
                <a:cs typeface="Calibri"/>
              </a:rPr>
              <a:t>Dopo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selezionato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“Aggiungi attività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certificazione”, </a:t>
            </a:r>
            <a:r>
              <a:rPr sz="1400" dirty="0">
                <a:latin typeface="Calibri"/>
                <a:cs typeface="Calibri"/>
              </a:rPr>
              <a:t>scegli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l’opzione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per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quindi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“Avanti”.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Seguirà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processo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tre </a:t>
            </a:r>
            <a:r>
              <a:rPr sz="1400" spc="-10" dirty="0">
                <a:latin typeface="Calibri"/>
                <a:cs typeface="Calibri"/>
              </a:rPr>
              <a:t>passi.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0090" y="899858"/>
            <a:ext cx="1818639" cy="3928110"/>
            <a:chOff x="720090" y="899858"/>
            <a:chExt cx="1818639" cy="39281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9615" y="909320"/>
              <a:ext cx="1799589" cy="39085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4852" y="904621"/>
              <a:ext cx="1809114" cy="3918585"/>
            </a:xfrm>
            <a:custGeom>
              <a:avLst/>
              <a:gdLst/>
              <a:ahLst/>
              <a:cxnLst/>
              <a:rect l="l" t="t" r="r" b="b"/>
              <a:pathLst>
                <a:path w="1809114" h="3918585">
                  <a:moveTo>
                    <a:pt x="0" y="3918077"/>
                  </a:moveTo>
                  <a:lnTo>
                    <a:pt x="1809114" y="3918077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918077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811648"/>
            <a:ext cx="6136005" cy="1487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19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20"/>
              </a:spcBef>
            </a:pP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Inserimento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certificazione</a:t>
            </a:r>
            <a:r>
              <a:rPr sz="1400" spc="-1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–</a:t>
            </a:r>
            <a:r>
              <a:rPr sz="1400" spc="-3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Passo</a:t>
            </a:r>
            <a:r>
              <a:rPr sz="1400" spc="-2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1</a:t>
            </a:r>
            <a:r>
              <a:rPr sz="1400" spc="-4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di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2699"/>
              </a:lnSpc>
              <a:spcBef>
                <a:spcPts val="975"/>
              </a:spcBef>
            </a:pPr>
            <a:r>
              <a:rPr sz="1400" dirty="0">
                <a:latin typeface="Calibri"/>
                <a:cs typeface="Calibri"/>
              </a:rPr>
              <a:t>Nel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devi</a:t>
            </a:r>
            <a:r>
              <a:rPr sz="1400" spc="-10" dirty="0">
                <a:latin typeface="Calibri"/>
                <a:cs typeface="Calibri"/>
              </a:rPr>
              <a:t> selezionare </a:t>
            </a:r>
            <a:r>
              <a:rPr sz="1400" dirty="0">
                <a:latin typeface="Calibri"/>
                <a:cs typeface="Calibri"/>
              </a:rPr>
              <a:t>dal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menu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tendina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tipo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ottenuta </a:t>
            </a:r>
            <a:r>
              <a:rPr sz="1400" dirty="0">
                <a:latin typeface="Calibri"/>
                <a:cs typeface="Calibri"/>
              </a:rPr>
              <a:t>tra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linguistiche,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Certificazioni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informatiche,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Altro.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tipo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scelto,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varieranno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0" dirty="0">
                <a:latin typeface="Calibri"/>
                <a:cs typeface="Calibri"/>
              </a:rPr>
              <a:t> informazioni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successivamente.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4018915"/>
            <a:chOff x="723265" y="903033"/>
            <a:chExt cx="1818639" cy="40189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399973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4009390"/>
            </a:xfrm>
            <a:custGeom>
              <a:avLst/>
              <a:gdLst/>
              <a:ahLst/>
              <a:cxnLst/>
              <a:rect l="l" t="t" r="r" b="b"/>
              <a:pathLst>
                <a:path w="1809114" h="4009390">
                  <a:moveTo>
                    <a:pt x="0" y="4009263"/>
                  </a:moveTo>
                  <a:lnTo>
                    <a:pt x="1809114" y="4009263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4009263"/>
                  </a:lnTo>
                  <a:close/>
                </a:path>
              </a:pathLst>
            </a:custGeom>
            <a:ln w="9525">
              <a:solidFill>
                <a:srgbClr val="004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906898"/>
            <a:ext cx="6136640" cy="182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20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1/3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scegli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informatiche, devi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queste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informazioni: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10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Anno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conseguimento: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l’anno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solare;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Tipologia: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scegli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opzioni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disponibili;</a:t>
            </a:r>
            <a:endParaRPr sz="1400">
              <a:latin typeface="Calibri"/>
              <a:cs typeface="Calibri"/>
            </a:endParaRPr>
          </a:p>
          <a:p>
            <a:pPr marL="927100" marR="5080" indent="-228600">
              <a:lnSpc>
                <a:spcPct val="101200"/>
              </a:lnSpc>
              <a:spcBef>
                <a:spcPts val="7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Eventuale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livello: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tua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prevede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dei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livelli,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il </a:t>
            </a:r>
            <a:r>
              <a:rPr sz="1400" dirty="0">
                <a:latin typeface="Calibri"/>
                <a:cs typeface="Calibri"/>
              </a:rPr>
              <a:t>livello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conseguito;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Ente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certificatore: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l’ente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rilasciato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4678680"/>
            <a:chOff x="723265" y="902906"/>
            <a:chExt cx="1818639" cy="4678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46592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4669155"/>
            </a:xfrm>
            <a:custGeom>
              <a:avLst/>
              <a:gdLst/>
              <a:ahLst/>
              <a:cxnLst/>
              <a:rect l="l" t="t" r="r" b="b"/>
              <a:pathLst>
                <a:path w="1809114" h="4669155">
                  <a:moveTo>
                    <a:pt x="0" y="4668773"/>
                  </a:moveTo>
                  <a:lnTo>
                    <a:pt x="1809114" y="4668773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4668773"/>
                  </a:lnTo>
                  <a:close/>
                </a:path>
              </a:pathLst>
            </a:custGeom>
            <a:ln w="9525">
              <a:solidFill>
                <a:srgbClr val="0043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5567298"/>
            <a:ext cx="6075680" cy="2477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21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1/3</a:t>
            </a:r>
            <a:r>
              <a:rPr sz="1400" cap="small" spc="-7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(informatiche)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scegli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linguistiche,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devi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queste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informazioni: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10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Anno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conseguimento: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l’anno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solare;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Tipologia: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scegli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opzioni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disponibili;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Lingua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straniera: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lingua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ottenuto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certificazione;</a:t>
            </a:r>
            <a:endParaRPr sz="1400">
              <a:latin typeface="Calibri"/>
              <a:cs typeface="Calibri"/>
            </a:endParaRPr>
          </a:p>
          <a:p>
            <a:pPr marL="927100" marR="5080" indent="-228600">
              <a:lnSpc>
                <a:spcPct val="101699"/>
              </a:lnSpc>
              <a:spcBef>
                <a:spcPts val="45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Livello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QCER: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livello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raggiunto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secondo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Quadro</a:t>
            </a:r>
            <a:r>
              <a:rPr sz="1350" spc="-4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comune</a:t>
            </a:r>
            <a:r>
              <a:rPr sz="1350" spc="-50" dirty="0">
                <a:latin typeface="Calibri"/>
                <a:cs typeface="Calibri"/>
              </a:rPr>
              <a:t> </a:t>
            </a:r>
            <a:r>
              <a:rPr sz="1350" spc="-25" dirty="0">
                <a:latin typeface="Calibri"/>
                <a:cs typeface="Calibri"/>
              </a:rPr>
              <a:t>di </a:t>
            </a:r>
            <a:r>
              <a:rPr sz="1350" spc="-10" dirty="0">
                <a:latin typeface="Calibri"/>
                <a:cs typeface="Calibri"/>
              </a:rPr>
              <a:t>riferimento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per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la</a:t>
            </a:r>
            <a:r>
              <a:rPr sz="1350" spc="-30" dirty="0">
                <a:latin typeface="Calibri"/>
                <a:cs typeface="Calibri"/>
              </a:rPr>
              <a:t> </a:t>
            </a:r>
            <a:r>
              <a:rPr sz="1350" spc="-10" dirty="0">
                <a:latin typeface="Calibri"/>
                <a:cs typeface="Calibri"/>
              </a:rPr>
              <a:t>conoscenza</a:t>
            </a:r>
            <a:r>
              <a:rPr sz="1350" spc="-3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delle</a:t>
            </a:r>
            <a:r>
              <a:rPr sz="1350" spc="-5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lingue</a:t>
            </a:r>
            <a:r>
              <a:rPr sz="1350" spc="-10" dirty="0">
                <a:latin typeface="Calibri"/>
                <a:cs typeface="Calibri"/>
              </a:rPr>
              <a:t> </a:t>
            </a:r>
            <a:r>
              <a:rPr sz="1350" dirty="0">
                <a:latin typeface="Calibri"/>
                <a:cs typeface="Calibri"/>
              </a:rPr>
              <a:t>(QCER)</a:t>
            </a:r>
            <a:r>
              <a:rPr sz="1400" dirty="0">
                <a:latin typeface="Calibri"/>
                <a:cs typeface="Calibri"/>
              </a:rPr>
              <a:t>: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A1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Base,</a:t>
            </a:r>
            <a:r>
              <a:rPr sz="1400" spc="-25" dirty="0">
                <a:latin typeface="Calibri"/>
                <a:cs typeface="Calibri"/>
              </a:rPr>
              <a:t> A2 </a:t>
            </a:r>
            <a:r>
              <a:rPr sz="1400" spc="-10" dirty="0">
                <a:latin typeface="Calibri"/>
                <a:cs typeface="Calibri"/>
              </a:rPr>
              <a:t>Elementare,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B1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Intermedio,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B2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Intermedio </a:t>
            </a:r>
            <a:r>
              <a:rPr sz="1400" spc="-10" dirty="0">
                <a:latin typeface="Calibri"/>
                <a:cs typeface="Calibri"/>
              </a:rPr>
              <a:t>superiore,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C1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Avanzato 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C2 </a:t>
            </a:r>
            <a:r>
              <a:rPr sz="1400" spc="-10" dirty="0">
                <a:latin typeface="Calibri"/>
                <a:cs typeface="Calibri"/>
              </a:rPr>
              <a:t>Padronanza;</a:t>
            </a:r>
            <a:endParaRPr sz="1400">
              <a:latin typeface="Calibri"/>
              <a:cs typeface="Calibri"/>
            </a:endParaRPr>
          </a:p>
          <a:p>
            <a:pPr marL="927100" indent="-2286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927100" algn="l"/>
              </a:tabLst>
            </a:pPr>
            <a:r>
              <a:rPr sz="1400" dirty="0">
                <a:latin typeface="Calibri"/>
                <a:cs typeface="Calibri"/>
              </a:rPr>
              <a:t>Ente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certificatore: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indica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l’ente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rilasciato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4678680"/>
            <a:chOff x="723265" y="902906"/>
            <a:chExt cx="1818639" cy="4678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46592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4669155"/>
            </a:xfrm>
            <a:custGeom>
              <a:avLst/>
              <a:gdLst/>
              <a:ahLst/>
              <a:cxnLst/>
              <a:rect l="l" t="t" r="r" b="b"/>
              <a:pathLst>
                <a:path w="1809114" h="4669155">
                  <a:moveTo>
                    <a:pt x="0" y="4668773"/>
                  </a:moveTo>
                  <a:lnTo>
                    <a:pt x="1809114" y="4668773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4668773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5567298"/>
            <a:ext cx="6143625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22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1/3</a:t>
            </a:r>
            <a:r>
              <a:rPr sz="1400" cap="small" spc="-7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(linguistiche)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invece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scegli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tipo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“Altro”,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devi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campo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“Altre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informazioni”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tutti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i </a:t>
            </a:r>
            <a:r>
              <a:rPr sz="1400" dirty="0">
                <a:latin typeface="Calibri"/>
                <a:cs typeface="Calibri"/>
              </a:rPr>
              <a:t>dettagli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utili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descrivere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conseguita,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esempio: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l’ambito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studio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pratica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cui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riferimento,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quando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l’hai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ottenuta,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presso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ente,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attività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svolto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conseguirla,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genere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prova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sostenuto</a:t>
            </a:r>
            <a:r>
              <a:rPr sz="1400" spc="1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perché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voluto ottenerla.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3573145"/>
            <a:chOff x="723265" y="903033"/>
            <a:chExt cx="1818639" cy="35731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622"/>
              <a:ext cx="1799589" cy="355409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3563620"/>
            </a:xfrm>
            <a:custGeom>
              <a:avLst/>
              <a:gdLst/>
              <a:ahLst/>
              <a:cxnLst/>
              <a:rect l="l" t="t" r="r" b="b"/>
              <a:pathLst>
                <a:path w="1809114" h="3563620">
                  <a:moveTo>
                    <a:pt x="0" y="3563619"/>
                  </a:moveTo>
                  <a:lnTo>
                    <a:pt x="1809114" y="3563619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563619"/>
                  </a:lnTo>
                  <a:close/>
                </a:path>
              </a:pathLst>
            </a:custGeom>
            <a:ln w="9524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462145"/>
            <a:ext cx="6144260" cy="2703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23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1/3</a:t>
            </a:r>
            <a:r>
              <a:rPr sz="1400" cap="small" spc="-7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(altro)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Una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volta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compilati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tutti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campi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obbligatori,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ovvero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quelli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segnalati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asterisco,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puoi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alibri"/>
                <a:cs typeface="Calibri"/>
              </a:rPr>
              <a:t>procedere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successivo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selezionando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“Avanti”.</a:t>
            </a:r>
            <a:endParaRPr sz="1400">
              <a:latin typeface="Calibri"/>
              <a:cs typeface="Calibri"/>
            </a:endParaRPr>
          </a:p>
          <a:p>
            <a:pPr marL="12700" marR="8255" algn="just">
              <a:lnSpc>
                <a:spcPct val="102000"/>
              </a:lnSpc>
              <a:spcBef>
                <a:spcPts val="985"/>
              </a:spcBef>
            </a:pPr>
            <a:r>
              <a:rPr sz="1400" dirty="0">
                <a:latin typeface="Calibri"/>
                <a:cs typeface="Calibri"/>
              </a:rPr>
              <a:t>NB: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ricorda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qualsiasi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momento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uscire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dall'inserimento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dell'attività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il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"X"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uscita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alto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destra.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Fai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attenzione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però: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tal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caso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perderai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le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fino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momento.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Inserimento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certificazione</a:t>
            </a:r>
            <a:r>
              <a:rPr sz="1400" spc="-1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–</a:t>
            </a:r>
            <a:r>
              <a:rPr sz="1400" spc="-3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Passo</a:t>
            </a:r>
            <a:r>
              <a:rPr sz="1400" spc="-2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2</a:t>
            </a:r>
            <a:r>
              <a:rPr sz="1400" spc="-4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di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2000"/>
              </a:lnSpc>
              <a:spcBef>
                <a:spcPts val="990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precedente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inserito</a:t>
            </a:r>
            <a:r>
              <a:rPr sz="1400" spc="1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certificazioni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linguistiche</a:t>
            </a:r>
            <a:r>
              <a:rPr sz="1400" spc="1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informatiche,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nel </a:t>
            </a:r>
            <a:r>
              <a:rPr sz="1400" dirty="0">
                <a:latin typeface="Calibri"/>
                <a:cs typeface="Calibri"/>
              </a:rPr>
              <a:t>secondo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1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già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selezionata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competenza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sviluppato</a:t>
            </a:r>
            <a:r>
              <a:rPr sz="1400" spc="1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devi</a:t>
            </a:r>
            <a:r>
              <a:rPr sz="1400" spc="1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solo </a:t>
            </a:r>
            <a:r>
              <a:rPr sz="1400" dirty="0">
                <a:latin typeface="Calibri"/>
                <a:cs typeface="Calibri"/>
              </a:rPr>
              <a:t>confermare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procedere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“Avanti”.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3926204"/>
            <a:chOff x="723265" y="902906"/>
            <a:chExt cx="1818639" cy="392620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94295"/>
              <a:ext cx="1799589" cy="378686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3916679"/>
            </a:xfrm>
            <a:custGeom>
              <a:avLst/>
              <a:gdLst/>
              <a:ahLst/>
              <a:cxnLst/>
              <a:rect l="l" t="t" r="r" b="b"/>
              <a:pathLst>
                <a:path w="1809114" h="3916679">
                  <a:moveTo>
                    <a:pt x="0" y="3916679"/>
                  </a:moveTo>
                  <a:lnTo>
                    <a:pt x="1809114" y="3916679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916679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4817998"/>
            <a:ext cx="6141720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24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2/3</a:t>
            </a:r>
            <a:r>
              <a:rPr sz="1400" cap="small" spc="-7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(informatiche/linguistiche)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200"/>
              </a:lnSpc>
              <a:spcBef>
                <a:spcPts val="1025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invece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scelto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tipo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“Altro”</a:t>
            </a:r>
            <a:r>
              <a:rPr sz="1400" b="1" dirty="0">
                <a:latin typeface="Calibri"/>
                <a:cs typeface="Calibri"/>
              </a:rPr>
              <a:t>,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devi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indicare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più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ritieni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aver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sviluppato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grazie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conseguimento</a:t>
            </a:r>
            <a:r>
              <a:rPr sz="1400" spc="114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della certificazione.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30</a:t>
            </a:fld>
            <a:endParaRPr spc="-2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6446520"/>
            <a:chOff x="723265" y="903033"/>
            <a:chExt cx="1818639" cy="64465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642696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6436995"/>
            </a:xfrm>
            <a:custGeom>
              <a:avLst/>
              <a:gdLst/>
              <a:ahLst/>
              <a:cxnLst/>
              <a:rect l="l" t="t" r="r" b="b"/>
              <a:pathLst>
                <a:path w="1809114" h="6436995">
                  <a:moveTo>
                    <a:pt x="0" y="6436487"/>
                  </a:moveTo>
                  <a:lnTo>
                    <a:pt x="1809114" y="6436487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6436487"/>
                  </a:lnTo>
                  <a:close/>
                </a:path>
              </a:pathLst>
            </a:custGeom>
            <a:ln w="952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7333233"/>
            <a:ext cx="6137910" cy="179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25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2/3</a:t>
            </a:r>
            <a:r>
              <a:rPr sz="1400" cap="small" spc="-7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(altro)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Inserimento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certificazione</a:t>
            </a:r>
            <a:r>
              <a:rPr sz="1400" spc="-10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–</a:t>
            </a:r>
            <a:r>
              <a:rPr sz="1400" spc="-3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Passo</a:t>
            </a:r>
            <a:r>
              <a:rPr sz="1400" spc="-2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r>
              <a:rPr sz="1400" spc="-4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43E3"/>
                </a:solidFill>
                <a:latin typeface="Calibri"/>
                <a:cs typeface="Calibri"/>
              </a:rPr>
              <a:t>di</a:t>
            </a:r>
            <a:r>
              <a:rPr sz="1400" spc="-55" dirty="0">
                <a:solidFill>
                  <a:srgbClr val="0043E3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0043E3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899"/>
              </a:lnSpc>
              <a:spcBef>
                <a:spcPts val="990"/>
              </a:spcBef>
            </a:pPr>
            <a:r>
              <a:rPr sz="1400" dirty="0">
                <a:latin typeface="Calibri"/>
                <a:cs typeface="Calibri"/>
              </a:rPr>
              <a:t>Nel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terzo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passo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riepilogo</a:t>
            </a:r>
            <a:r>
              <a:rPr sz="1400" spc="1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inserito.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accorgi</a:t>
            </a:r>
            <a:r>
              <a:rPr sz="1400" spc="9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di </a:t>
            </a:r>
            <a:r>
              <a:rPr sz="1400" dirty="0">
                <a:latin typeface="Calibri"/>
                <a:cs typeface="Calibri"/>
              </a:rPr>
              <a:t>dover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correggere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qualche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semplicemente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vuoi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fare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modifiche,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“Modifica”</a:t>
            </a:r>
            <a:r>
              <a:rPr sz="1400" spc="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corrispondenza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gruppo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vuoi </a:t>
            </a:r>
            <a:r>
              <a:rPr sz="1400" dirty="0">
                <a:latin typeface="Calibri"/>
                <a:cs typeface="Calibri"/>
              </a:rPr>
              <a:t>modificare.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inserito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sono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corrette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vuoi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procedere, </a:t>
            </a:r>
            <a:r>
              <a:rPr sz="1400" dirty="0">
                <a:latin typeface="Calibri"/>
                <a:cs typeface="Calibri"/>
              </a:rPr>
              <a:t>completa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l’inserimento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10" dirty="0">
                <a:latin typeface="Calibri"/>
                <a:cs typeface="Calibri"/>
              </a:rPr>
              <a:t> “Salva”.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5745480"/>
            <a:chOff x="723265" y="903033"/>
            <a:chExt cx="1818639" cy="57454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94293"/>
              <a:ext cx="1799589" cy="56056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5735955"/>
            </a:xfrm>
            <a:custGeom>
              <a:avLst/>
              <a:gdLst/>
              <a:ahLst/>
              <a:cxnLst/>
              <a:rect l="l" t="t" r="r" b="b"/>
              <a:pathLst>
                <a:path w="1809114" h="5735955">
                  <a:moveTo>
                    <a:pt x="0" y="5735446"/>
                  </a:moveTo>
                  <a:lnTo>
                    <a:pt x="1809114" y="5735446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5735446"/>
                  </a:lnTo>
                  <a:close/>
                </a:path>
              </a:pathLst>
            </a:custGeom>
            <a:ln w="9525">
              <a:solidFill>
                <a:srgbClr val="0066C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6634480"/>
            <a:ext cx="5981700" cy="1236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6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26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3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Aggiungi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3/3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latin typeface="Calibri"/>
                <a:cs typeface="Calibri"/>
              </a:rPr>
              <a:t>Se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aggiunto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nuova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cliccando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“Vai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alle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alibri"/>
                <a:cs typeface="Calibri"/>
              </a:rPr>
              <a:t>competenze”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schermata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conferma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rivedere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sviluppate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400" dirty="0">
                <a:latin typeface="Calibri"/>
                <a:cs typeface="Calibri"/>
              </a:rPr>
              <a:t>ad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essa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associate.</a:t>
            </a:r>
            <a:r>
              <a:rPr sz="1400" spc="-10" dirty="0">
                <a:latin typeface="Calibri"/>
                <a:cs typeface="Calibri"/>
              </a:rPr>
              <a:t> Selezionando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“Aggiungi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nuova”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puoi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inserire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nuova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extrascolastica/certificazione.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090" y="899794"/>
            <a:ext cx="1799589" cy="39071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08342" y="4792598"/>
            <a:ext cx="6143625" cy="1363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27–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nuova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certificazione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aggiunta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6.2.2</a:t>
            </a:r>
            <a:r>
              <a:rPr sz="1400" spc="-5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Consulta</a:t>
            </a:r>
            <a:r>
              <a:rPr sz="1400" spc="-3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dettaglio</a:t>
            </a:r>
            <a:r>
              <a:rPr sz="1400" spc="-2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attività</a:t>
            </a:r>
            <a:r>
              <a:rPr sz="1400" spc="-4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o</a:t>
            </a:r>
            <a:r>
              <a:rPr sz="1400" spc="-2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certificazione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2000"/>
              </a:lnSpc>
              <a:spcBef>
                <a:spcPts val="985"/>
              </a:spcBef>
            </a:pPr>
            <a:r>
              <a:rPr sz="1400" dirty="0">
                <a:latin typeface="Calibri"/>
                <a:cs typeface="Calibri"/>
              </a:rPr>
              <a:t>Per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consultare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dettaglio</a:t>
            </a:r>
            <a:r>
              <a:rPr sz="1400" spc="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certificazioni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inserite</a:t>
            </a:r>
            <a:r>
              <a:rPr sz="1400" spc="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hanno</a:t>
            </a:r>
            <a:r>
              <a:rPr sz="1400" spc="1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contribuito </a:t>
            </a:r>
            <a:r>
              <a:rPr sz="1400" dirty="0">
                <a:latin typeface="Calibri"/>
                <a:cs typeface="Calibri"/>
              </a:rPr>
              <a:t>allo</a:t>
            </a:r>
            <a:r>
              <a:rPr sz="1400" spc="4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sviluppo</a:t>
            </a:r>
            <a:r>
              <a:rPr sz="1400" spc="4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4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4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specifica</a:t>
            </a:r>
            <a:r>
              <a:rPr sz="1400" spc="4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competenza,</a:t>
            </a:r>
            <a:r>
              <a:rPr sz="1400" spc="4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4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pagina</a:t>
            </a:r>
            <a:r>
              <a:rPr sz="1400" spc="4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Sviluppo</a:t>
            </a:r>
            <a:r>
              <a:rPr sz="1400" spc="4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competenze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“Vedi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dettagli”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corrispondenza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quella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competenza.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33</a:t>
            </a:fld>
            <a:endParaRPr spc="-2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2906"/>
            <a:ext cx="1818639" cy="6242050"/>
            <a:chOff x="723265" y="902906"/>
            <a:chExt cx="1818639" cy="62420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5235" y="912495"/>
              <a:ext cx="1647589" cy="61700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669"/>
              <a:ext cx="1809114" cy="6232525"/>
            </a:xfrm>
            <a:custGeom>
              <a:avLst/>
              <a:gdLst/>
              <a:ahLst/>
              <a:cxnLst/>
              <a:rect l="l" t="t" r="r" b="b"/>
              <a:pathLst>
                <a:path w="1809114" h="6232525">
                  <a:moveTo>
                    <a:pt x="0" y="6232397"/>
                  </a:moveTo>
                  <a:lnTo>
                    <a:pt x="1809114" y="6232397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6232397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7130160"/>
            <a:ext cx="6071235" cy="1016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5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28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sviluppo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competenze</a:t>
            </a:r>
            <a:r>
              <a:rPr sz="1400" cap="small" spc="1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&gt;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vedi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dettagli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200"/>
              </a:lnSpc>
              <a:spcBef>
                <a:spcPts val="1019"/>
              </a:spcBef>
            </a:pPr>
            <a:r>
              <a:rPr sz="1400" spc="-10" dirty="0">
                <a:latin typeface="Calibri"/>
                <a:cs typeface="Calibri"/>
              </a:rPr>
              <a:t>All’interno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della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pagina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dettaglio </a:t>
            </a: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informazioni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legate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competenza </a:t>
            </a:r>
            <a:r>
              <a:rPr sz="1400" dirty="0">
                <a:latin typeface="Calibri"/>
                <a:cs typeface="Calibri"/>
              </a:rPr>
              <a:t>come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 sua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descrizione,</a:t>
            </a:r>
            <a:r>
              <a:rPr sz="1400" dirty="0">
                <a:latin typeface="Calibri"/>
                <a:cs typeface="Calibri"/>
              </a:rPr>
              <a:t> il numero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 </a:t>
            </a:r>
            <a:r>
              <a:rPr sz="1400" spc="-10" dirty="0">
                <a:latin typeface="Calibri"/>
                <a:cs typeface="Calibri"/>
              </a:rPr>
              <a:t>attività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 </a:t>
            </a:r>
            <a:r>
              <a:rPr sz="1400" spc="-10" dirty="0">
                <a:latin typeface="Calibri"/>
                <a:cs typeface="Calibri"/>
              </a:rPr>
              <a:t>certificazioni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associate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 da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sono </a:t>
            </a:r>
            <a:r>
              <a:rPr sz="1400" dirty="0">
                <a:latin typeface="Calibri"/>
                <a:cs typeface="Calibri"/>
              </a:rPr>
              <a:t>state</a:t>
            </a:r>
            <a:r>
              <a:rPr sz="1400" spc="-10" dirty="0">
                <a:latin typeface="Calibri"/>
                <a:cs typeface="Calibri"/>
              </a:rPr>
              <a:t> inserite,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cioè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scuola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 da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4324350"/>
            <a:chOff x="723265" y="903033"/>
            <a:chExt cx="1818639" cy="4324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419514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4314825"/>
            </a:xfrm>
            <a:custGeom>
              <a:avLst/>
              <a:gdLst/>
              <a:ahLst/>
              <a:cxnLst/>
              <a:rect l="l" t="t" r="r" b="b"/>
              <a:pathLst>
                <a:path w="1809114" h="4314825">
                  <a:moveTo>
                    <a:pt x="0" y="4314317"/>
                  </a:moveTo>
                  <a:lnTo>
                    <a:pt x="1809114" y="4314317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4314317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5211698"/>
            <a:ext cx="5941060" cy="1144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29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dettaglio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competenza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6.2.3</a:t>
            </a:r>
            <a:r>
              <a:rPr sz="1400" spc="-4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Consulta</a:t>
            </a:r>
            <a:r>
              <a:rPr sz="1400" spc="-3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tutte</a:t>
            </a:r>
            <a:r>
              <a:rPr sz="1400" spc="-2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le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attività</a:t>
            </a:r>
            <a:r>
              <a:rPr sz="1400" spc="-4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e</a:t>
            </a:r>
            <a:r>
              <a:rPr sz="1400" spc="-2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certificazioni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1200"/>
              </a:lnSpc>
              <a:spcBef>
                <a:spcPts val="1000"/>
              </a:spcBef>
            </a:pPr>
            <a:r>
              <a:rPr sz="1400" dirty="0">
                <a:latin typeface="Calibri"/>
                <a:cs typeface="Calibri"/>
              </a:rPr>
              <a:t>Per</a:t>
            </a:r>
            <a:r>
              <a:rPr sz="1400" spc="-10" dirty="0">
                <a:latin typeface="Calibri"/>
                <a:cs typeface="Calibri"/>
              </a:rPr>
              <a:t> consultare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attività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inserite,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“Vedi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le </a:t>
            </a:r>
            <a:r>
              <a:rPr sz="1400" dirty="0">
                <a:latin typeface="Calibri"/>
                <a:cs typeface="Calibri"/>
              </a:rPr>
              <a:t>attività”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presente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pagina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principale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Sviluppo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competenze.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35</a:t>
            </a:fld>
            <a:endParaRPr spc="-2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5864225"/>
            <a:chOff x="723265" y="903033"/>
            <a:chExt cx="1818639" cy="58642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86889" cy="58450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5854700"/>
            </a:xfrm>
            <a:custGeom>
              <a:avLst/>
              <a:gdLst/>
              <a:ahLst/>
              <a:cxnLst/>
              <a:rect l="l" t="t" r="r" b="b"/>
              <a:pathLst>
                <a:path w="1809114" h="5854700">
                  <a:moveTo>
                    <a:pt x="0" y="5854573"/>
                  </a:moveTo>
                  <a:lnTo>
                    <a:pt x="1809114" y="5854573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5854573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6793230"/>
            <a:ext cx="6130925" cy="2357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30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attività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e</a:t>
            </a:r>
            <a:r>
              <a:rPr sz="1400" cap="small" spc="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certificazioni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1699"/>
              </a:lnSpc>
              <a:spcBef>
                <a:spcPts val="1015"/>
              </a:spcBef>
            </a:pPr>
            <a:r>
              <a:rPr sz="1400" dirty="0">
                <a:latin typeface="Calibri"/>
                <a:cs typeface="Calibri"/>
              </a:rPr>
              <a:t>Trovi</a:t>
            </a:r>
            <a:r>
              <a:rPr sz="1400" spc="-10" dirty="0">
                <a:latin typeface="Calibri"/>
                <a:cs typeface="Calibri"/>
              </a:rPr>
              <a:t> presentate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l'indicazione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delle </a:t>
            </a:r>
            <a:r>
              <a:rPr sz="1400" dirty="0">
                <a:latin typeface="Calibri"/>
                <a:cs typeface="Calibri"/>
              </a:rPr>
              <a:t>competenze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associate.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disponibili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tra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“Attività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extrascolastiche”, “Attività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scolastiche”,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“Certificazioni”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filtrare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mostrare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relative </a:t>
            </a:r>
            <a:r>
              <a:rPr sz="1400" dirty="0">
                <a:latin typeface="Calibri"/>
                <a:cs typeface="Calibri"/>
              </a:rPr>
              <a:t>solo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tipo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10" dirty="0">
                <a:latin typeface="Calibri"/>
                <a:cs typeface="Calibri"/>
              </a:rPr>
              <a:t> elemento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selezionato.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6.2.4</a:t>
            </a:r>
            <a:r>
              <a:rPr sz="1400" spc="-4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Modifica</a:t>
            </a:r>
            <a:r>
              <a:rPr sz="1400" spc="-3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attività</a:t>
            </a:r>
            <a:r>
              <a:rPr sz="1400" spc="-5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o</a:t>
            </a:r>
            <a:r>
              <a:rPr sz="1400" spc="-4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certificazione</a:t>
            </a:r>
            <a:endParaRPr sz="1400">
              <a:latin typeface="Calibri"/>
              <a:cs typeface="Calibri"/>
            </a:endParaRPr>
          </a:p>
          <a:p>
            <a:pPr marL="12700" marR="209550">
              <a:lnSpc>
                <a:spcPct val="101200"/>
              </a:lnSpc>
              <a:spcBef>
                <a:spcPts val="1025"/>
              </a:spcBef>
            </a:pPr>
            <a:r>
              <a:rPr sz="1400" dirty="0">
                <a:latin typeface="Calibri"/>
                <a:cs typeface="Calibri"/>
              </a:rPr>
              <a:t>Per modificare</a:t>
            </a:r>
            <a:r>
              <a:rPr sz="1400" spc="-10" dirty="0">
                <a:latin typeface="Calibri"/>
                <a:cs typeface="Calibri"/>
              </a:rPr>
              <a:t> un’attività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extrascolastica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inserita,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la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“Vedi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dettagli”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scheda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quella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specifica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extrascolastica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o </a:t>
            </a:r>
            <a:r>
              <a:rPr sz="1400" spc="-10" dirty="0">
                <a:latin typeface="Calibri"/>
                <a:cs typeface="Calibri"/>
              </a:rPr>
              <a:t>certificazione.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36</a:t>
            </a:fld>
            <a:endParaRPr spc="-2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005" cy="2399665"/>
            <a:chOff x="723265" y="903033"/>
            <a:chExt cx="1818005" cy="23996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8574" cy="238061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8480" cy="2390140"/>
            </a:xfrm>
            <a:custGeom>
              <a:avLst/>
              <a:gdLst/>
              <a:ahLst/>
              <a:cxnLst/>
              <a:rect l="l" t="t" r="r" b="b"/>
              <a:pathLst>
                <a:path w="1808480" h="2390140">
                  <a:moveTo>
                    <a:pt x="0" y="2390139"/>
                  </a:moveTo>
                  <a:lnTo>
                    <a:pt x="1808099" y="2390139"/>
                  </a:lnTo>
                  <a:lnTo>
                    <a:pt x="1808099" y="0"/>
                  </a:lnTo>
                  <a:lnTo>
                    <a:pt x="0" y="0"/>
                  </a:lnTo>
                  <a:lnTo>
                    <a:pt x="0" y="2390139"/>
                  </a:lnTo>
                  <a:close/>
                </a:path>
              </a:pathLst>
            </a:custGeom>
            <a:ln w="952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3280664"/>
            <a:ext cx="5803900" cy="10172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31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dettaglio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attività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1200"/>
              </a:lnSpc>
              <a:spcBef>
                <a:spcPts val="1025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10" dirty="0">
                <a:latin typeface="Calibri"/>
                <a:cs typeface="Calibri"/>
              </a:rPr>
              <a:t> finestra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dettaglio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dell’attività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extrascolastica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 della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il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“Modifica"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attivare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processo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modifica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ripercorre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stesso </a:t>
            </a:r>
            <a:r>
              <a:rPr sz="1400" dirty="0">
                <a:latin typeface="Calibri"/>
                <a:cs typeface="Calibri"/>
              </a:rPr>
              <a:t>processo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inserimento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seguito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prima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volta.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37</a:t>
            </a:fld>
            <a:endParaRPr spc="-2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23265" y="903033"/>
            <a:ext cx="1818639" cy="5504180"/>
            <a:chOff x="723265" y="903033"/>
            <a:chExt cx="1818639" cy="5504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912495"/>
              <a:ext cx="1799589" cy="548513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28027" y="907796"/>
              <a:ext cx="1809114" cy="5494655"/>
            </a:xfrm>
            <a:custGeom>
              <a:avLst/>
              <a:gdLst/>
              <a:ahLst/>
              <a:cxnLst/>
              <a:rect l="l" t="t" r="r" b="b"/>
              <a:pathLst>
                <a:path w="1809114" h="5494655">
                  <a:moveTo>
                    <a:pt x="0" y="5494655"/>
                  </a:moveTo>
                  <a:lnTo>
                    <a:pt x="1809114" y="5494655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5494655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8342" y="6393179"/>
            <a:ext cx="6148070" cy="270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4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32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dettaglio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attività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 &gt;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modifica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45"/>
              </a:spcBef>
            </a:pP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6.2.5</a:t>
            </a:r>
            <a:r>
              <a:rPr sz="1400" spc="-5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Elimina</a:t>
            </a:r>
            <a:r>
              <a:rPr sz="1400" spc="-30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attività</a:t>
            </a:r>
            <a:r>
              <a:rPr sz="1400" spc="-3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0066CC"/>
                </a:solidFill>
                <a:latin typeface="Calibri"/>
                <a:cs typeface="Calibri"/>
              </a:rPr>
              <a:t>o</a:t>
            </a:r>
            <a:r>
              <a:rPr sz="1400" spc="-4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0066CC"/>
                </a:solidFill>
                <a:latin typeface="Calibri"/>
                <a:cs typeface="Calibri"/>
              </a:rPr>
              <a:t>certificazione</a:t>
            </a:r>
            <a:endParaRPr sz="1400">
              <a:latin typeface="Calibri"/>
              <a:cs typeface="Calibri"/>
            </a:endParaRPr>
          </a:p>
          <a:p>
            <a:pPr marL="12700" marR="10795" algn="just">
              <a:lnSpc>
                <a:spcPct val="101200"/>
              </a:lnSpc>
              <a:spcBef>
                <a:spcPts val="1000"/>
              </a:spcBef>
            </a:pPr>
            <a:r>
              <a:rPr sz="1400" dirty="0">
                <a:latin typeface="Calibri"/>
                <a:cs typeface="Calibri"/>
              </a:rPr>
              <a:t>Per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eliminare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un’attività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extrascolastica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 certificazione,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seleziona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voce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“Vedi dettagli”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sulla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scheda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quella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specifica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attività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extrascolastica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certificazione.</a:t>
            </a:r>
            <a:endParaRPr sz="1400">
              <a:latin typeface="Calibri"/>
              <a:cs typeface="Calibri"/>
            </a:endParaRPr>
          </a:p>
          <a:p>
            <a:pPr marL="12700" marR="5080" algn="just">
              <a:lnSpc>
                <a:spcPct val="101699"/>
              </a:lnSpc>
              <a:spcBef>
                <a:spcPts val="1015"/>
              </a:spcBef>
            </a:pPr>
            <a:r>
              <a:rPr sz="1400" dirty="0">
                <a:latin typeface="Calibri"/>
                <a:cs typeface="Calibri"/>
              </a:rPr>
              <a:t>Nella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finestra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dettaglio,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2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2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229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"Elimina”.</a:t>
            </a:r>
            <a:r>
              <a:rPr sz="1400" spc="2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2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finestra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254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conferma</a:t>
            </a:r>
            <a:r>
              <a:rPr sz="1400" spc="2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ti </a:t>
            </a:r>
            <a:r>
              <a:rPr sz="1400" dirty="0">
                <a:latin typeface="Calibri"/>
                <a:cs typeface="Calibri"/>
              </a:rPr>
              <a:t>chiederà</a:t>
            </a:r>
            <a:r>
              <a:rPr sz="1400" spc="2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intendi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davvero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eliminarla.</a:t>
            </a:r>
            <a:r>
              <a:rPr sz="1400" spc="29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Usa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3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“Sì,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elimina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attività”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per </a:t>
            </a:r>
            <a:r>
              <a:rPr sz="1400" dirty="0">
                <a:latin typeface="Calibri"/>
                <a:cs typeface="Calibri"/>
              </a:rPr>
              <a:t>confermare</a:t>
            </a:r>
            <a:r>
              <a:rPr sz="1400" spc="4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l’eliminazione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oppure</a:t>
            </a:r>
            <a:r>
              <a:rPr sz="1400" spc="49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annulla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l'operazione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con</a:t>
            </a:r>
            <a:r>
              <a:rPr sz="1400" spc="90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il</a:t>
            </a:r>
            <a:r>
              <a:rPr sz="1400" spc="114" dirty="0">
                <a:latin typeface="Calibri"/>
                <a:cs typeface="Calibri"/>
              </a:rPr>
              <a:t>  </a:t>
            </a:r>
            <a:r>
              <a:rPr sz="1400" dirty="0">
                <a:latin typeface="Calibri"/>
                <a:cs typeface="Calibri"/>
              </a:rPr>
              <a:t>bottone</a:t>
            </a:r>
            <a:r>
              <a:rPr sz="1400" spc="100" dirty="0">
                <a:latin typeface="Calibri"/>
                <a:cs typeface="Calibri"/>
              </a:rPr>
              <a:t>  </a:t>
            </a:r>
            <a:r>
              <a:rPr sz="1400" spc="-10" dirty="0">
                <a:latin typeface="Calibri"/>
                <a:cs typeface="Calibri"/>
              </a:rPr>
              <a:t>“Torna indietro”.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019"/>
              </a:spcBef>
            </a:pPr>
            <a:r>
              <a:rPr sz="1400" dirty="0">
                <a:latin typeface="Calibri"/>
                <a:cs typeface="Calibri"/>
              </a:rPr>
              <a:t>NB: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si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elimina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un’attività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extrascolastica</a:t>
            </a:r>
            <a:r>
              <a:rPr sz="1400" spc="1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1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una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certificazione</a:t>
            </a:r>
            <a:r>
              <a:rPr sz="1400" spc="1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non</a:t>
            </a:r>
            <a:r>
              <a:rPr sz="1400" spc="1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sarà</a:t>
            </a:r>
            <a:r>
              <a:rPr sz="1400" spc="1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possibile</a:t>
            </a:r>
            <a:endParaRPr sz="14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45"/>
              </a:spcBef>
            </a:pPr>
            <a:r>
              <a:rPr sz="1400" dirty="0">
                <a:latin typeface="Calibri"/>
                <a:cs typeface="Calibri"/>
              </a:rPr>
              <a:t>recuperare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informazioni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precedentemente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inserite.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38</a:t>
            </a:fld>
            <a:endParaRPr spc="-2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36640" cy="67373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algn="just">
              <a:lnSpc>
                <a:spcPct val="101899"/>
              </a:lnSpc>
              <a:spcBef>
                <a:spcPts val="65"/>
              </a:spcBef>
            </a:pPr>
            <a:r>
              <a:rPr sz="1400" dirty="0">
                <a:latin typeface="Calibri"/>
                <a:cs typeface="Calibri"/>
              </a:rPr>
              <a:t>Ricorda: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non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è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possibile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modificare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eliminare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attività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certificazioni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inserite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dalla </a:t>
            </a:r>
            <a:r>
              <a:rPr sz="1400" dirty="0">
                <a:latin typeface="Calibri"/>
                <a:cs typeface="Calibri"/>
              </a:rPr>
              <a:t>scuola.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Qualora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dovessero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essere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presenti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inesattezze,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invitiamo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segnalarle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tuo </a:t>
            </a:r>
            <a:r>
              <a:rPr sz="1400" dirty="0">
                <a:latin typeface="Calibri"/>
                <a:cs typeface="Calibri"/>
              </a:rPr>
              <a:t>docente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tutor,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ai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docenti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riferimento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segreteria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scolastica.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3265" y="1681035"/>
            <a:ext cx="1818639" cy="3916045"/>
            <a:chOff x="723265" y="1681035"/>
            <a:chExt cx="1818639" cy="39160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1690624"/>
              <a:ext cx="1799589" cy="38967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8027" y="1685798"/>
              <a:ext cx="1809114" cy="3906520"/>
            </a:xfrm>
            <a:custGeom>
              <a:avLst/>
              <a:gdLst/>
              <a:ahLst/>
              <a:cxnLst/>
              <a:rect l="l" t="t" r="r" b="b"/>
              <a:pathLst>
                <a:path w="1809114" h="3906520">
                  <a:moveTo>
                    <a:pt x="0" y="3906266"/>
                  </a:moveTo>
                  <a:lnTo>
                    <a:pt x="1809114" y="3906266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906266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8342" y="5583173"/>
            <a:ext cx="3844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5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33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di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conferma</a:t>
            </a:r>
            <a:r>
              <a:rPr sz="1400" cap="small" spc="-3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eliminazione</a:t>
            </a:r>
            <a:r>
              <a:rPr sz="1400" cap="small" spc="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5" dirty="0">
                <a:solidFill>
                  <a:srgbClr val="5A5A5A"/>
                </a:solidFill>
                <a:latin typeface="Calibri"/>
                <a:cs typeface="Calibri"/>
              </a:rPr>
              <a:t>attività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39</a:t>
            </a:fld>
            <a:endParaRPr spc="-25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8342" y="879856"/>
            <a:ext cx="6100445" cy="1182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7.</a:t>
            </a:r>
            <a:r>
              <a:rPr sz="1800" b="1" spc="-1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Privacy</a:t>
            </a:r>
            <a:r>
              <a:rPr sz="1800" b="1" spc="-15" dirty="0">
                <a:solidFill>
                  <a:srgbClr val="0066CC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66CC"/>
                </a:solidFill>
                <a:latin typeface="Calibri"/>
                <a:cs typeface="Calibri"/>
              </a:rPr>
              <a:t>e</a:t>
            </a:r>
            <a:r>
              <a:rPr sz="1800" b="1" spc="-10" dirty="0">
                <a:solidFill>
                  <a:srgbClr val="0066CC"/>
                </a:solidFill>
                <a:latin typeface="Calibri"/>
                <a:cs typeface="Calibri"/>
              </a:rPr>
              <a:t> policy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2000"/>
              </a:lnSpc>
              <a:spcBef>
                <a:spcPts val="1805"/>
              </a:spcBef>
            </a:pPr>
            <a:r>
              <a:rPr sz="1400" dirty="0">
                <a:latin typeface="Calibri"/>
                <a:cs typeface="Calibri"/>
              </a:rPr>
              <a:t>Per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consultare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Dichiarazione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accessibilità,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Legali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l’informativa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su </a:t>
            </a:r>
            <a:r>
              <a:rPr sz="1400" dirty="0">
                <a:latin typeface="Calibri"/>
                <a:cs typeface="Calibri"/>
              </a:rPr>
              <a:t>Privacy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dell'app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Unica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Istruzione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vai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Profilo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barra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di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navigazione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seleziona </a:t>
            </a:r>
            <a:r>
              <a:rPr sz="1400" dirty="0">
                <a:latin typeface="Calibri"/>
                <a:cs typeface="Calibri"/>
              </a:rPr>
              <a:t>la voce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“Altro”.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723265" y="2188781"/>
            <a:ext cx="1818639" cy="3032760"/>
            <a:chOff x="723265" y="2188781"/>
            <a:chExt cx="1818639" cy="30327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790" y="2198243"/>
              <a:ext cx="1799589" cy="301371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28027" y="2193544"/>
              <a:ext cx="1809114" cy="3023235"/>
            </a:xfrm>
            <a:custGeom>
              <a:avLst/>
              <a:gdLst/>
              <a:ahLst/>
              <a:cxnLst/>
              <a:rect l="l" t="t" r="r" b="b"/>
              <a:pathLst>
                <a:path w="1809114" h="3023235">
                  <a:moveTo>
                    <a:pt x="0" y="3023234"/>
                  </a:moveTo>
                  <a:lnTo>
                    <a:pt x="1809114" y="3023234"/>
                  </a:lnTo>
                  <a:lnTo>
                    <a:pt x="1809114" y="0"/>
                  </a:lnTo>
                  <a:lnTo>
                    <a:pt x="0" y="0"/>
                  </a:lnTo>
                  <a:lnTo>
                    <a:pt x="0" y="3023234"/>
                  </a:lnTo>
                  <a:close/>
                </a:path>
              </a:pathLst>
            </a:custGeom>
            <a:ln w="9525">
              <a:solidFill>
                <a:srgbClr val="1E8AC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08342" y="5202173"/>
            <a:ext cx="19818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Figura</a:t>
            </a:r>
            <a:r>
              <a:rPr sz="1400" cap="small" spc="-4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20" dirty="0">
                <a:solidFill>
                  <a:srgbClr val="5A5A5A"/>
                </a:solidFill>
                <a:latin typeface="Calibri"/>
                <a:cs typeface="Calibri"/>
              </a:rPr>
              <a:t>34</a:t>
            </a:r>
            <a:r>
              <a:rPr sz="1400" cap="small" spc="-80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10" dirty="0">
                <a:solidFill>
                  <a:srgbClr val="5A5A5A"/>
                </a:solidFill>
                <a:latin typeface="Calibri"/>
                <a:cs typeface="Calibri"/>
              </a:rPr>
              <a:t>–</a:t>
            </a:r>
            <a:r>
              <a:rPr sz="1400" cap="small" spc="-6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dirty="0">
                <a:solidFill>
                  <a:srgbClr val="5A5A5A"/>
                </a:solidFill>
                <a:latin typeface="Calibri"/>
                <a:cs typeface="Calibri"/>
              </a:rPr>
              <a:t>Schermata</a:t>
            </a:r>
            <a:r>
              <a:rPr sz="1400" cap="small" spc="-15" dirty="0">
                <a:solidFill>
                  <a:srgbClr val="5A5A5A"/>
                </a:solidFill>
                <a:latin typeface="Calibri"/>
                <a:cs typeface="Calibri"/>
              </a:rPr>
              <a:t> </a:t>
            </a:r>
            <a:r>
              <a:rPr sz="1400" cap="small" spc="-45" dirty="0">
                <a:solidFill>
                  <a:srgbClr val="5A5A5A"/>
                </a:solidFill>
                <a:latin typeface="Calibri"/>
                <a:cs typeface="Calibri"/>
              </a:rPr>
              <a:t>altro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45"/>
              </a:lnSpc>
            </a:pPr>
            <a:r>
              <a:rPr dirty="0"/>
              <a:t>App</a:t>
            </a:r>
            <a:r>
              <a:rPr spc="-20" dirty="0"/>
              <a:t> </a:t>
            </a:r>
            <a:r>
              <a:rPr dirty="0"/>
              <a:t>Unica</a:t>
            </a:r>
            <a:r>
              <a:rPr spc="-15" dirty="0"/>
              <a:t> </a:t>
            </a:r>
            <a:r>
              <a:rPr dirty="0"/>
              <a:t>-</a:t>
            </a:r>
            <a:r>
              <a:rPr spc="-5" dirty="0"/>
              <a:t> </a:t>
            </a:r>
            <a:r>
              <a:rPr dirty="0"/>
              <a:t>Guida</a:t>
            </a:r>
            <a:r>
              <a:rPr spc="-15" dirty="0"/>
              <a:t> </a:t>
            </a:r>
            <a:r>
              <a:rPr dirty="0"/>
              <a:t>per</a:t>
            </a:r>
            <a:r>
              <a:rPr spc="-25" dirty="0"/>
              <a:t> </a:t>
            </a:r>
            <a:r>
              <a:rPr spc="-10" dirty="0"/>
              <a:t>studenti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145"/>
              </a:lnSpc>
            </a:pPr>
            <a:fld id="{81D60167-4931-47E6-BA6A-407CBD079E47}" type="slidenum">
              <a:rPr spc="-25" dirty="0"/>
              <a:t>40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3422</Words>
  <Application>Microsoft Office PowerPoint</Application>
  <PresentationFormat>Personalizzato</PresentationFormat>
  <Paragraphs>267</Paragraphs>
  <Slides>40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3" baseType="lpstr">
      <vt:lpstr>Calibri</vt:lpstr>
      <vt:lpstr>Symbol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Unica Istruzione - Guida per app studenti - V.1.0</dc:title>
  <dc:creator>Ministero dell'Istruzione e del Merito</dc:creator>
  <cp:lastModifiedBy>Dora Picoco</cp:lastModifiedBy>
  <cp:revision>1</cp:revision>
  <dcterms:created xsi:type="dcterms:W3CDTF">2023-12-05T14:10:08Z</dcterms:created>
  <dcterms:modified xsi:type="dcterms:W3CDTF">2023-12-05T14:11:37Z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2023-11-16T00:00:00Z</vt:filetime>
  </property>
  <property fmtid="{D5CDD505-2E9C-101B-9397-08002B2CF9AE}" pid="3" name="Creator">
    <vt:lpwstr>Microsoft Word</vt:lpwstr>
  </property>
  <property fmtid="{D5CDD505-2E9C-101B-9397-08002B2CF9AE}" pid="4" name="LastSaved">
    <vt:filetime>2023-12-05T00:00:00Z</vt:filetime>
  </property>
</Properties>
</file>